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15"/>
  </p:notesMasterIdLst>
  <p:handoutMasterIdLst>
    <p:handoutMasterId r:id="rId16"/>
  </p:handoutMasterIdLst>
  <p:sldIdLst>
    <p:sldId id="4474" r:id="rId2"/>
    <p:sldId id="4475" r:id="rId3"/>
    <p:sldId id="4472" r:id="rId4"/>
    <p:sldId id="4465" r:id="rId5"/>
    <p:sldId id="256" r:id="rId6"/>
    <p:sldId id="4466" r:id="rId7"/>
    <p:sldId id="4449" r:id="rId8"/>
    <p:sldId id="4456" r:id="rId9"/>
    <p:sldId id="4450" r:id="rId10"/>
    <p:sldId id="4451" r:id="rId11"/>
    <p:sldId id="4457" r:id="rId12"/>
    <p:sldId id="4453" r:id="rId13"/>
    <p:sldId id="447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CV" lastIdx="3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3A"/>
    <a:srgbClr val="F9F4EF"/>
    <a:srgbClr val="FF0000"/>
    <a:srgbClr val="082434"/>
    <a:srgbClr val="DBD7C8"/>
    <a:srgbClr val="FF8000"/>
    <a:srgbClr val="4CC2F1"/>
    <a:srgbClr val="00D642"/>
    <a:srgbClr val="003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059" autoAdjust="0"/>
  </p:normalViewPr>
  <p:slideViewPr>
    <p:cSldViewPr showGuides="1">
      <p:cViewPr varScale="1">
        <p:scale>
          <a:sx n="77" d="100"/>
          <a:sy n="77" d="100"/>
        </p:scale>
        <p:origin x="90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2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58801596184518E-2"/>
          <c:y val="2.578124841404722E-2"/>
          <c:w val="0.95808239680763096"/>
          <c:h val="0.90149219355978139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Umsatz [m€]</c:v>
                </c:pt>
              </c:strCache>
            </c:strRef>
          </c:tx>
          <c:spPr>
            <a:solidFill>
              <a:srgbClr val="DBD7C8"/>
            </a:solidFill>
            <a:ln w="28575">
              <a:solidFill>
                <a:srgbClr val="FF0000"/>
              </a:solidFill>
            </a:ln>
            <a:effectLst/>
          </c:spPr>
          <c:cat>
            <c:numRef>
              <c:f>Tabelle1!$A$2:$A$29</c:f>
              <c:numCache>
                <c:formatCode>General</c:formatCod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Tabelle1!$B$2:$B$29</c:f>
              <c:numCache>
                <c:formatCode>0.000</c:formatCode>
                <c:ptCount val="28"/>
                <c:pt idx="0">
                  <c:v>179.59700000000001</c:v>
                </c:pt>
                <c:pt idx="1">
                  <c:v>324.62599999999998</c:v>
                </c:pt>
                <c:pt idx="2">
                  <c:v>354.02300000000002</c:v>
                </c:pt>
                <c:pt idx="3">
                  <c:v>352.92700000000002</c:v>
                </c:pt>
                <c:pt idx="4">
                  <c:v>303.70400000000001</c:v>
                </c:pt>
                <c:pt idx="5">
                  <c:v>342.04500000000002</c:v>
                </c:pt>
                <c:pt idx="6">
                  <c:v>424.61799999999999</c:v>
                </c:pt>
                <c:pt idx="7">
                  <c:v>405.09300000000002</c:v>
                </c:pt>
                <c:pt idx="8">
                  <c:v>374.637</c:v>
                </c:pt>
                <c:pt idx="9">
                  <c:v>409.21899999999999</c:v>
                </c:pt>
                <c:pt idx="10" formatCode="General">
                  <c:v>407.29599999999999</c:v>
                </c:pt>
                <c:pt idx="11" formatCode="General">
                  <c:v>521.35299999999995</c:v>
                </c:pt>
                <c:pt idx="12" formatCode="General">
                  <c:v>669.79399999999998</c:v>
                </c:pt>
                <c:pt idx="13" formatCode="General">
                  <c:v>736.24400000000003</c:v>
                </c:pt>
                <c:pt idx="14" formatCode="General">
                  <c:v>665.97699999999998</c:v>
                </c:pt>
                <c:pt idx="15" formatCode="General">
                  <c:v>764.46900000000005</c:v>
                </c:pt>
                <c:pt idx="16" formatCode="General">
                  <c:v>981.86900000000003</c:v>
                </c:pt>
                <c:pt idx="17" formatCode="General">
                  <c:v>1238.4639999999999</c:v>
                </c:pt>
                <c:pt idx="18" formatCode="General">
                  <c:v>1457.133</c:v>
                </c:pt>
                <c:pt idx="19" formatCode="General">
                  <c:v>1603.028</c:v>
                </c:pt>
                <c:pt idx="20" formatCode="General">
                  <c:v>1921.22</c:v>
                </c:pt>
                <c:pt idx="21" formatCode="General">
                  <c:v>1956.8109999999999</c:v>
                </c:pt>
                <c:pt idx="22" formatCode="General">
                  <c:v>2286.4279999999999</c:v>
                </c:pt>
                <c:pt idx="23" formatCode="General">
                  <c:v>2470.056</c:v>
                </c:pt>
                <c:pt idx="24" formatCode="General">
                  <c:v>2598.9859999999999</c:v>
                </c:pt>
                <c:pt idx="25" formatCode="General">
                  <c:v>2699.9989999999998</c:v>
                </c:pt>
                <c:pt idx="26">
                  <c:v>2999.9989999999998</c:v>
                </c:pt>
                <c:pt idx="27">
                  <c:v>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8-4D7F-AA38-E8C0E3D05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893631"/>
        <c:axId val="559149359"/>
      </c:areaChart>
      <c:catAx>
        <c:axId val="19578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8243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149359"/>
        <c:crosses val="autoZero"/>
        <c:auto val="1"/>
        <c:lblAlgn val="ctr"/>
        <c:lblOffset val="100"/>
        <c:noMultiLvlLbl val="0"/>
      </c:catAx>
      <c:valAx>
        <c:axId val="559149359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19578936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0.81479</cdr:x>
      <cdr:y>0.84543</cdr:y>
    </cdr:from>
    <cdr:to>
      <cdr:x>0.97281</cdr:x>
      <cdr:y>0.91359</cdr:y>
    </cdr:to>
    <cdr:sp macro="" textlink="">
      <cdr:nvSpPr>
        <cdr:cNvPr id="2" name="Textfeld 102">
          <a:extLst xmlns:a="http://schemas.openxmlformats.org/drawingml/2006/main">
            <a:ext uri="{FF2B5EF4-FFF2-40B4-BE49-F238E27FC236}">
              <a16:creationId xmlns:a16="http://schemas.microsoft.com/office/drawing/2014/main" id="{03BDC744-A390-4A5F-90CA-A7BE59205610}"/>
            </a:ext>
          </a:extLst>
        </cdr:cNvPr>
        <cdr:cNvSpPr txBox="1"/>
      </cdr:nvSpPr>
      <cdr:spPr>
        <a:xfrm xmlns:a="http://schemas.openxmlformats.org/drawingml/2006/main">
          <a:off x="9336360" y="4581128"/>
          <a:ext cx="181068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800" b="1" dirty="0">
              <a:solidFill>
                <a:srgbClr val="082434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rial" panose="020B0604020202020204" pitchFamily="34" charset="0"/>
            </a:rPr>
            <a:t>revenue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C175F-336E-410C-A3FB-0C4F377E36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6416" y="468000"/>
            <a:ext cx="5904000" cy="43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en-US" b="1" dirty="0">
                <a:latin typeface="+mj-lt"/>
              </a:rPr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3D05B-3A14-4D73-98F9-D6A7C17B97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76416" y="8640000"/>
            <a:ext cx="720000" cy="50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32555049-BAD9-4A62-AEE4-A9DF93562F79}" type="datetimeFigureOut">
              <a:rPr lang="en-US" sz="800" smtClean="0"/>
              <a:pPr algn="l"/>
              <a:t>11/22/2023</a:t>
            </a:fld>
            <a:endParaRPr lang="en-US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08414-63E5-4F02-90C1-1083AB1236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196417" y="8640000"/>
            <a:ext cx="4465168" cy="50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algn="r"/>
            <a:endParaRPr lang="en-US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98000-5EC0-49A7-A832-DD2DED39A0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61584" y="8640000"/>
            <a:ext cx="720000" cy="50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D388EF01-4040-4B6C-80FD-9D313BD6F632}" type="slidenum">
              <a:rPr lang="en-US" sz="800" smtClean="0"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94468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6416" y="1116000"/>
            <a:ext cx="5904000" cy="332100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6416" y="4661401"/>
            <a:ext cx="5904000" cy="3672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B98FB103-C27E-CD16-1318-470E4F917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6416" y="468000"/>
            <a:ext cx="5904000" cy="43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en-US" b="1" dirty="0">
                <a:latin typeface="+mj-lt"/>
              </a:rPr>
              <a:t>Title of presentation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E4A4844-D489-1291-5406-59D8A5AF6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76416" y="8640000"/>
            <a:ext cx="720000" cy="50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32555049-BAD9-4A62-AEE4-A9DF93562F79}" type="datetimeFigureOut">
              <a:rPr lang="en-US" sz="800" smtClean="0"/>
              <a:pPr algn="l"/>
              <a:t>11/22/2023</a:t>
            </a:fld>
            <a:endParaRPr lang="en-US" sz="8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81CCF0-4E15-CF84-8185-92A76B43EF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196417" y="8640000"/>
            <a:ext cx="4465168" cy="50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algn="r"/>
            <a:endParaRPr lang="en-US" sz="800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B27BDF2-F4CC-0416-4EC1-B4FA207E0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61584" y="8640000"/>
            <a:ext cx="720000" cy="50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D388EF01-4040-4B6C-80FD-9D313BD6F632}" type="slidenum">
              <a:rPr lang="en-US" sz="800" smtClean="0"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212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lnSpc>
        <a:spcPct val="113000"/>
      </a:lnSpc>
      <a:spcBef>
        <a:spcPts val="200"/>
      </a:spcBef>
      <a:spcAft>
        <a:spcPts val="2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lnSpc>
        <a:spcPct val="113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lnSpc>
        <a:spcPct val="113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lnSpc>
        <a:spcPct val="113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lnSpc>
        <a:spcPct val="113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lnSpc>
        <a:spcPct val="113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lnSpc>
        <a:spcPct val="113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lnSpc>
        <a:spcPct val="113000"/>
      </a:lnSpc>
      <a:spcBef>
        <a:spcPts val="100"/>
      </a:spcBef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1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402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16013"/>
            <a:ext cx="5903913" cy="3321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8EF01-4040-4B6C-80FD-9D313BD6F632}" type="slidenum">
              <a:rPr lang="en-US" sz="800" smtClean="0"/>
              <a:t>2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878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 | Outr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B7BB3CB9-D56D-2F3B-A4B3-6A6B03E6D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ltGray">
          <a:xfrm>
            <a:off x="1" y="0"/>
            <a:ext cx="4014939" cy="2304634"/>
          </a:xfrm>
          <a:custGeom>
            <a:avLst/>
            <a:gdLst>
              <a:gd name="connsiteX0" fmla="*/ 0 w 4014939"/>
              <a:gd name="connsiteY0" fmla="*/ 0 h 2304634"/>
              <a:gd name="connsiteX1" fmla="*/ 4014939 w 4014939"/>
              <a:gd name="connsiteY1" fmla="*/ 0 h 2304634"/>
              <a:gd name="connsiteX2" fmla="*/ 4013793 w 4014939"/>
              <a:gd name="connsiteY2" fmla="*/ 6132 h 2304634"/>
              <a:gd name="connsiteX3" fmla="*/ 228822 w 4014939"/>
              <a:gd name="connsiteY3" fmla="*/ 2299579 h 2304634"/>
              <a:gd name="connsiteX4" fmla="*/ 0 w 4014939"/>
              <a:gd name="connsiteY4" fmla="*/ 2304634 h 2304634"/>
              <a:gd name="connsiteX5" fmla="*/ 0 w 4014939"/>
              <a:gd name="connsiteY5" fmla="*/ 0 h 23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4939" h="2304634">
                <a:moveTo>
                  <a:pt x="0" y="0"/>
                </a:moveTo>
                <a:lnTo>
                  <a:pt x="4014939" y="0"/>
                </a:lnTo>
                <a:lnTo>
                  <a:pt x="4013793" y="6132"/>
                </a:lnTo>
                <a:cubicBezTo>
                  <a:pt x="3695488" y="1471122"/>
                  <a:pt x="2359781" y="2202562"/>
                  <a:pt x="228822" y="2299579"/>
                </a:cubicBezTo>
                <a:lnTo>
                  <a:pt x="0" y="23046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93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C15D193E-A2AB-FEC0-9481-EDB3FB0E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ltGray">
          <a:xfrm>
            <a:off x="7993490" y="3058189"/>
            <a:ext cx="4198510" cy="3799811"/>
          </a:xfrm>
          <a:custGeom>
            <a:avLst/>
            <a:gdLst>
              <a:gd name="connsiteX0" fmla="*/ 4198510 w 4198510"/>
              <a:gd name="connsiteY0" fmla="*/ 0 h 3799811"/>
              <a:gd name="connsiteX1" fmla="*/ 4198510 w 4198510"/>
              <a:gd name="connsiteY1" fmla="*/ 3799811 h 3799811"/>
              <a:gd name="connsiteX2" fmla="*/ 927612 w 4198510"/>
              <a:gd name="connsiteY2" fmla="*/ 3799811 h 3799811"/>
              <a:gd name="connsiteX3" fmla="*/ 0 w 4198510"/>
              <a:gd name="connsiteY3" fmla="*/ 2636253 h 3799811"/>
              <a:gd name="connsiteX4" fmla="*/ 4077878 w 4198510"/>
              <a:gd name="connsiteY4" fmla="*/ 139110 h 3799811"/>
              <a:gd name="connsiteX5" fmla="*/ 4198510 w 4198510"/>
              <a:gd name="connsiteY5" fmla="*/ 0 h 379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8510" h="3799811">
                <a:moveTo>
                  <a:pt x="4198510" y="0"/>
                </a:moveTo>
                <a:lnTo>
                  <a:pt x="4198510" y="3799811"/>
                </a:lnTo>
                <a:lnTo>
                  <a:pt x="927612" y="3799811"/>
                </a:lnTo>
                <a:lnTo>
                  <a:pt x="0" y="2636253"/>
                </a:lnTo>
                <a:cubicBezTo>
                  <a:pt x="1669381" y="2002209"/>
                  <a:pt x="3082302" y="1235941"/>
                  <a:pt x="4077878" y="139110"/>
                </a:cubicBezTo>
                <a:lnTo>
                  <a:pt x="4198510" y="0"/>
                </a:lnTo>
                <a:close/>
              </a:path>
            </a:pathLst>
          </a:custGeom>
          <a:solidFill>
            <a:srgbClr val="FF0000"/>
          </a:solidFill>
          <a:ln w="993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fik 6" descr="Saria Logo">
            <a:extLst>
              <a:ext uri="{FF2B5EF4-FFF2-40B4-BE49-F238E27FC236}">
                <a16:creationId xmlns:a16="http://schemas.microsoft.com/office/drawing/2014/main" id="{7A1402D1-B2D1-CCAB-C6EE-811BEA5DB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4081383" y="2817000"/>
            <a:ext cx="4029234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96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| st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C2EE86A-2F33-0362-42E5-A064CE7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"/>
            <a:ext cx="8819576" cy="6857997"/>
          </a:xfrm>
          <a:custGeom>
            <a:avLst/>
            <a:gdLst>
              <a:gd name="connsiteX0" fmla="*/ 1808376 w 8819576"/>
              <a:gd name="connsiteY0" fmla="*/ 0 h 6857997"/>
              <a:gd name="connsiteX1" fmla="*/ 8819576 w 8819576"/>
              <a:gd name="connsiteY1" fmla="*/ 0 h 6857997"/>
              <a:gd name="connsiteX2" fmla="*/ 8673824 w 8819576"/>
              <a:gd name="connsiteY2" fmla="*/ 346304 h 6857997"/>
              <a:gd name="connsiteX3" fmla="*/ 5141148 w 8819576"/>
              <a:gd name="connsiteY3" fmla="*/ 3080793 h 6857997"/>
              <a:gd name="connsiteX4" fmla="*/ 8152700 w 8819576"/>
              <a:gd name="connsiteY4" fmla="*/ 6857997 h 6857997"/>
              <a:gd name="connsiteX5" fmla="*/ 656762 w 8819576"/>
              <a:gd name="connsiteY5" fmla="*/ 6857997 h 6857997"/>
              <a:gd name="connsiteX6" fmla="*/ 0 w 8819576"/>
              <a:gd name="connsiteY6" fmla="*/ 6046462 h 6857997"/>
              <a:gd name="connsiteX7" fmla="*/ 0 w 8819576"/>
              <a:gd name="connsiteY7" fmla="*/ 663648 h 6857997"/>
              <a:gd name="connsiteX8" fmla="*/ 87238 w 8819576"/>
              <a:gd name="connsiteY8" fmla="*/ 656636 h 6857997"/>
              <a:gd name="connsiteX9" fmla="*/ 1768798 w 8819576"/>
              <a:gd name="connsiteY9" fmla="*/ 38506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9576" h="6857997">
                <a:moveTo>
                  <a:pt x="1808376" y="0"/>
                </a:moveTo>
                <a:lnTo>
                  <a:pt x="8819576" y="0"/>
                </a:lnTo>
                <a:lnTo>
                  <a:pt x="8673824" y="346304"/>
                </a:lnTo>
                <a:cubicBezTo>
                  <a:pt x="8034404" y="1676129"/>
                  <a:pt x="6758606" y="2466522"/>
                  <a:pt x="5141148" y="3080793"/>
                </a:cubicBezTo>
                <a:lnTo>
                  <a:pt x="8152700" y="6857997"/>
                </a:lnTo>
                <a:lnTo>
                  <a:pt x="656762" y="6857997"/>
                </a:lnTo>
                <a:lnTo>
                  <a:pt x="0" y="6046462"/>
                </a:lnTo>
                <a:lnTo>
                  <a:pt x="0" y="663648"/>
                </a:lnTo>
                <a:lnTo>
                  <a:pt x="87238" y="656636"/>
                </a:lnTo>
                <a:cubicBezTo>
                  <a:pt x="810192" y="576175"/>
                  <a:pt x="1378018" y="373391"/>
                  <a:pt x="1768798" y="3850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612000" tIns="1152000" rIns="5760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FF6409-1086-FFD3-4125-928955CEB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000" y="2205001"/>
            <a:ext cx="4032113" cy="79103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E429F4-CD56-3A63-CAC7-FA36D1914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000" y="3357000"/>
            <a:ext cx="4032113" cy="1728000"/>
          </a:xfrm>
        </p:spPr>
        <p:txBody>
          <a:bodyPr anchor="t" anchorCtr="0"/>
          <a:lstStyle>
            <a:lvl1pPr>
              <a:lnSpc>
                <a:spcPct val="90000"/>
              </a:lnSpc>
              <a:defRPr sz="4000" spc="40" baseline="0"/>
            </a:lvl1pPr>
          </a:lstStyle>
          <a:p>
            <a:r>
              <a:rPr lang="en-US" dirty="0"/>
              <a:t>Name of the current chapter (max. 3 lines)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2E27BE-DA16-87C5-788C-7EE39730F2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36000" y="5301000"/>
            <a:ext cx="4032113" cy="57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Optional 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670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|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C2EE86A-2F33-0362-42E5-A064CE7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"/>
            <a:ext cx="8819576" cy="6857997"/>
          </a:xfrm>
          <a:custGeom>
            <a:avLst/>
            <a:gdLst>
              <a:gd name="connsiteX0" fmla="*/ 1808376 w 8819576"/>
              <a:gd name="connsiteY0" fmla="*/ 0 h 6857997"/>
              <a:gd name="connsiteX1" fmla="*/ 8819576 w 8819576"/>
              <a:gd name="connsiteY1" fmla="*/ 0 h 6857997"/>
              <a:gd name="connsiteX2" fmla="*/ 8673824 w 8819576"/>
              <a:gd name="connsiteY2" fmla="*/ 346304 h 6857997"/>
              <a:gd name="connsiteX3" fmla="*/ 5141148 w 8819576"/>
              <a:gd name="connsiteY3" fmla="*/ 3080793 h 6857997"/>
              <a:gd name="connsiteX4" fmla="*/ 8152700 w 8819576"/>
              <a:gd name="connsiteY4" fmla="*/ 6857997 h 6857997"/>
              <a:gd name="connsiteX5" fmla="*/ 656762 w 8819576"/>
              <a:gd name="connsiteY5" fmla="*/ 6857997 h 6857997"/>
              <a:gd name="connsiteX6" fmla="*/ 0 w 8819576"/>
              <a:gd name="connsiteY6" fmla="*/ 6046462 h 6857997"/>
              <a:gd name="connsiteX7" fmla="*/ 0 w 8819576"/>
              <a:gd name="connsiteY7" fmla="*/ 663648 h 6857997"/>
              <a:gd name="connsiteX8" fmla="*/ 87238 w 8819576"/>
              <a:gd name="connsiteY8" fmla="*/ 656636 h 6857997"/>
              <a:gd name="connsiteX9" fmla="*/ 1768798 w 8819576"/>
              <a:gd name="connsiteY9" fmla="*/ 38506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9576" h="6857997">
                <a:moveTo>
                  <a:pt x="1808376" y="0"/>
                </a:moveTo>
                <a:lnTo>
                  <a:pt x="8819576" y="0"/>
                </a:lnTo>
                <a:lnTo>
                  <a:pt x="8673824" y="346304"/>
                </a:lnTo>
                <a:cubicBezTo>
                  <a:pt x="8034404" y="1676129"/>
                  <a:pt x="6758606" y="2466522"/>
                  <a:pt x="5141148" y="3080793"/>
                </a:cubicBezTo>
                <a:lnTo>
                  <a:pt x="8152700" y="6857997"/>
                </a:lnTo>
                <a:lnTo>
                  <a:pt x="656762" y="6857997"/>
                </a:lnTo>
                <a:lnTo>
                  <a:pt x="0" y="6046462"/>
                </a:lnTo>
                <a:lnTo>
                  <a:pt x="0" y="663648"/>
                </a:lnTo>
                <a:lnTo>
                  <a:pt x="87238" y="656636"/>
                </a:lnTo>
                <a:cubicBezTo>
                  <a:pt x="810192" y="576175"/>
                  <a:pt x="1378018" y="373391"/>
                  <a:pt x="1768798" y="3850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612000" tIns="1152000" rIns="5760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FF6409-1086-FFD3-4125-928955CEB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000" y="2205001"/>
            <a:ext cx="4032113" cy="79103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E429F4-CD56-3A63-CAC7-FA36D1914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000" y="3357000"/>
            <a:ext cx="4032113" cy="1728000"/>
          </a:xfrm>
        </p:spPr>
        <p:txBody>
          <a:bodyPr anchor="t" anchorCtr="0"/>
          <a:lstStyle>
            <a:lvl1pPr>
              <a:lnSpc>
                <a:spcPct val="90000"/>
              </a:lnSpc>
              <a:defRPr sz="4000" spc="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the current chapter (max. 3 lines)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2E27BE-DA16-87C5-788C-7EE39730F2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36000" y="5301000"/>
            <a:ext cx="4032113" cy="57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Optional 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199533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29728A-8CC8-D921-7989-306C2320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0C1AF5-8901-C8A4-F4E7-255EB5006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3FA7DA-293E-E112-90E3-56CC1BE18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A1DAC1-3D0F-279A-7C66-AA319D3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6463-1991-439C-AAE1-C030A4793887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98986-9021-42FD-80A8-35DFD80C4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34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31FBDF-2E42-243B-FB36-31F08F0E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78B4F1-261E-260A-BCCF-B13C76243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AAC4A-F3DF-AA2E-CCE3-55239FB45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000" y="1917000"/>
            <a:ext cx="5184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851276-A31C-07A4-122D-CDA08B6406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4000" y="1917000"/>
            <a:ext cx="5184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3F877D-23F7-996C-8F4A-6FB8EB601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5A5B-9818-4EA8-A17B-B095494F4A40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2F0033-8355-E688-7A61-79AAFEECD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0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ne content | margin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EC8EF9D-1A2D-BAB3-B341-27795A521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8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31FBDF-2E42-243B-FB36-31F08F0E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78B4F1-261E-260A-BCCF-B13C76243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549000"/>
            <a:ext cx="518386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AAC4A-F3DF-AA2E-CCE3-55239FB45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56137" y="1917000"/>
            <a:ext cx="6911975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851276-A31C-07A4-122D-CDA08B6406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888" y="1917000"/>
            <a:ext cx="2879725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3F877D-23F7-996C-8F4A-6FB8EB601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DE2-D6C6-4929-8315-254307E1ACE1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2F0033-8355-E688-7A61-79AAFEECD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30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7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ne content | marginal left |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EC8EF9D-1A2D-BAB3-B341-27795A521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invGray">
          <a:xfrm>
            <a:off x="0" y="0"/>
            <a:ext cx="40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31FBDF-2E42-243B-FB36-31F08F0E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78B4F1-261E-260A-BCCF-B13C76243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8" y="549000"/>
            <a:ext cx="518386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AAC4A-F3DF-AA2E-CCE3-55239FB45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56137" y="1917000"/>
            <a:ext cx="6911975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851276-A31C-07A4-122D-CDA08B6406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888" y="1917000"/>
            <a:ext cx="2879725" cy="43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3F877D-23F7-996C-8F4A-6FB8EB601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A371A-C95F-40A0-A2C1-83E04A8E6A34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2F0033-8355-E688-7A61-79AAFEECD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75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7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| margin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EC8EF9D-1A2D-BAB3-B341-27795A521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2124" y="0"/>
            <a:ext cx="408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31FBDF-2E42-243B-FB36-31F08F0E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F222FE1-1DEB-FBE1-DDA3-EA82E81C2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549000"/>
            <a:ext cx="6911863" cy="864000"/>
          </a:xfrm>
        </p:spPr>
        <p:txBody>
          <a:bodyPr/>
          <a:lstStyle/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AAC4A-F3DF-AA2E-CCE3-55239FB45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8" y="1917000"/>
            <a:ext cx="6911975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851276-A31C-07A4-122D-CDA08B6406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8275" y="1917000"/>
            <a:ext cx="2879725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3F877D-23F7-996C-8F4A-6FB8EB601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31A3-FB53-47DD-A53F-6F5A524D9290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2F0033-8355-E688-7A61-79AAFEECD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pic>
        <p:nvPicPr>
          <p:cNvPr id="2" name="Grafik 82">
            <a:extLst>
              <a:ext uri="{FF2B5EF4-FFF2-40B4-BE49-F238E27FC236}">
                <a16:creationId xmlns:a16="http://schemas.microsoft.com/office/drawing/2014/main" id="{B7597EBF-CC33-5490-B581-95454BDA4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10081260" y="524658"/>
            <a:ext cx="1589808" cy="4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 userDrawn="1">
          <p15:clr>
            <a:srgbClr val="FBAE40"/>
          </p15:clr>
        </p15:guide>
        <p15:guide id="2" pos="54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8">
            <a:extLst>
              <a:ext uri="{FF2B5EF4-FFF2-40B4-BE49-F238E27FC236}">
                <a16:creationId xmlns:a16="http://schemas.microsoft.com/office/drawing/2014/main" id="{E61D1563-BA27-A458-E053-C3EFDABD6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3242462" cy="6871260"/>
            <a:chOff x="623888" y="657225"/>
            <a:chExt cx="459576" cy="973909"/>
          </a:xfrm>
          <a:solidFill>
            <a:schemeClr val="bg2"/>
          </a:solidFill>
        </p:grpSpPr>
        <p:sp>
          <p:nvSpPr>
            <p:cNvPr id="12" name="Freihandform: Form 20">
              <a:extLst>
                <a:ext uri="{FF2B5EF4-FFF2-40B4-BE49-F238E27FC236}">
                  <a16:creationId xmlns:a16="http://schemas.microsoft.com/office/drawing/2014/main" id="{DC056B9B-BED2-69A2-9E0E-56256EF4BBA9}"/>
                </a:ext>
              </a:extLst>
            </p:cNvPr>
            <p:cNvSpPr/>
            <p:nvPr/>
          </p:nvSpPr>
          <p:spPr>
            <a:xfrm>
              <a:off x="623888" y="657225"/>
              <a:ext cx="374017" cy="245922"/>
            </a:xfrm>
            <a:custGeom>
              <a:avLst/>
              <a:gdLst>
                <a:gd name="connsiteX0" fmla="*/ 0 w 374017"/>
                <a:gd name="connsiteY0" fmla="*/ 245922 h 245922"/>
                <a:gd name="connsiteX1" fmla="*/ 374017 w 374017"/>
                <a:gd name="connsiteY1" fmla="*/ 245922 h 245922"/>
                <a:gd name="connsiteX2" fmla="*/ 287969 w 374017"/>
                <a:gd name="connsiteY2" fmla="*/ 0 h 245922"/>
                <a:gd name="connsiteX3" fmla="*/ 0 w 374017"/>
                <a:gd name="connsiteY3" fmla="*/ 0 h 245922"/>
                <a:gd name="connsiteX4" fmla="*/ 0 w 374017"/>
                <a:gd name="connsiteY4" fmla="*/ 245922 h 2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17" h="245922">
                  <a:moveTo>
                    <a:pt x="0" y="245922"/>
                  </a:moveTo>
                  <a:lnTo>
                    <a:pt x="374017" y="245922"/>
                  </a:lnTo>
                  <a:cubicBezTo>
                    <a:pt x="362283" y="153029"/>
                    <a:pt x="332948" y="71381"/>
                    <a:pt x="287969" y="0"/>
                  </a:cubicBezTo>
                  <a:lnTo>
                    <a:pt x="0" y="0"/>
                  </a:lnTo>
                  <a:lnTo>
                    <a:pt x="0" y="245922"/>
                  </a:lnTo>
                  <a:close/>
                </a:path>
              </a:pathLst>
            </a:custGeom>
            <a:grpFill/>
            <a:ln w="486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21">
              <a:extLst>
                <a:ext uri="{FF2B5EF4-FFF2-40B4-BE49-F238E27FC236}">
                  <a16:creationId xmlns:a16="http://schemas.microsoft.com/office/drawing/2014/main" id="{9DDB27BC-CBF7-05F5-A7B9-12F14F4B33AD}"/>
                </a:ext>
              </a:extLst>
            </p:cNvPr>
            <p:cNvSpPr/>
            <p:nvPr/>
          </p:nvSpPr>
          <p:spPr>
            <a:xfrm>
              <a:off x="623888" y="1124623"/>
              <a:ext cx="459576" cy="506511"/>
            </a:xfrm>
            <a:custGeom>
              <a:avLst/>
              <a:gdLst>
                <a:gd name="connsiteX0" fmla="*/ 0 w 459576"/>
                <a:gd name="connsiteY0" fmla="*/ 0 h 506511"/>
                <a:gd name="connsiteX1" fmla="*/ 0 w 459576"/>
                <a:gd name="connsiteY1" fmla="*/ 506512 h 506511"/>
                <a:gd name="connsiteX2" fmla="*/ 459576 w 459576"/>
                <a:gd name="connsiteY2" fmla="*/ 506512 h 506511"/>
                <a:gd name="connsiteX3" fmla="*/ 0 w 459576"/>
                <a:gd name="connsiteY3" fmla="*/ 0 h 5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576" h="506511">
                  <a:moveTo>
                    <a:pt x="0" y="0"/>
                  </a:moveTo>
                  <a:lnTo>
                    <a:pt x="0" y="506512"/>
                  </a:lnTo>
                  <a:lnTo>
                    <a:pt x="459576" y="506512"/>
                  </a:lnTo>
                  <a:cubicBezTo>
                    <a:pt x="457621" y="233211"/>
                    <a:pt x="296280" y="84582"/>
                    <a:pt x="0" y="0"/>
                  </a:cubicBezTo>
                  <a:close/>
                </a:path>
              </a:pathLst>
            </a:custGeom>
            <a:grpFill/>
            <a:ln w="486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44F98-B5FF-6E92-9229-19EEFDC1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A4006-CD25-7BCA-3462-9E4B32FC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194398"/>
            <a:ext cx="3455912" cy="1800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7FCDB-06B8-FC3F-0A68-336DD2010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9E13-973C-424C-A393-FA25A6F84D45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6748F-6DC5-FA80-A0AB-DDFA88F1E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F840EF0-0068-4EF8-8252-4AEAB7C118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3357000"/>
            <a:ext cx="3456000" cy="28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</p:spTree>
    <p:extLst>
      <p:ext uri="{BB962C8B-B14F-4D97-AF65-F5344CB8AC3E}">
        <p14:creationId xmlns:p14="http://schemas.microsoft.com/office/powerpoint/2010/main" val="124201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44F98-B5FF-6E92-9229-19EEFDC1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A4006-CD25-7BCA-3462-9E4B32FC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13" y="1194398"/>
            <a:ext cx="3455912" cy="1800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7FCDB-06B8-FC3F-0A68-336DD2010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D7B4-2344-48F8-A6B2-50CC992B8B41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6748F-6DC5-FA80-A0AB-DDFA88F1E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F0E6FA6-EF7E-16DE-0CE7-5A2347035A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000" y="3357000"/>
            <a:ext cx="3456000" cy="28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</p:spTree>
    <p:extLst>
      <p:ext uri="{BB962C8B-B14F-4D97-AF65-F5344CB8AC3E}">
        <p14:creationId xmlns:p14="http://schemas.microsoft.com/office/powerpoint/2010/main" val="81453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 userDrawn="1">
          <p15:clr>
            <a:srgbClr val="FBAE40"/>
          </p15:clr>
        </p15:guide>
        <p15:guide id="2" pos="474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 left | st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8">
            <a:extLst>
              <a:ext uri="{FF2B5EF4-FFF2-40B4-BE49-F238E27FC236}">
                <a16:creationId xmlns:a16="http://schemas.microsoft.com/office/drawing/2014/main" id="{E61D1563-BA27-A458-E053-C3EFDABD6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0"/>
            <a:ext cx="3242462" cy="6871260"/>
            <a:chOff x="623888" y="657225"/>
            <a:chExt cx="459576" cy="973909"/>
          </a:xfrm>
          <a:solidFill>
            <a:srgbClr val="F9F4EF"/>
          </a:solidFill>
        </p:grpSpPr>
        <p:sp>
          <p:nvSpPr>
            <p:cNvPr id="12" name="Freihandform: Form 20">
              <a:extLst>
                <a:ext uri="{FF2B5EF4-FFF2-40B4-BE49-F238E27FC236}">
                  <a16:creationId xmlns:a16="http://schemas.microsoft.com/office/drawing/2014/main" id="{DC056B9B-BED2-69A2-9E0E-56256EF4BBA9}"/>
                </a:ext>
              </a:extLst>
            </p:cNvPr>
            <p:cNvSpPr/>
            <p:nvPr/>
          </p:nvSpPr>
          <p:spPr bwMode="gray">
            <a:xfrm>
              <a:off x="623888" y="657225"/>
              <a:ext cx="374017" cy="245922"/>
            </a:xfrm>
            <a:custGeom>
              <a:avLst/>
              <a:gdLst>
                <a:gd name="connsiteX0" fmla="*/ 0 w 374017"/>
                <a:gd name="connsiteY0" fmla="*/ 245922 h 245922"/>
                <a:gd name="connsiteX1" fmla="*/ 374017 w 374017"/>
                <a:gd name="connsiteY1" fmla="*/ 245922 h 245922"/>
                <a:gd name="connsiteX2" fmla="*/ 287969 w 374017"/>
                <a:gd name="connsiteY2" fmla="*/ 0 h 245922"/>
                <a:gd name="connsiteX3" fmla="*/ 0 w 374017"/>
                <a:gd name="connsiteY3" fmla="*/ 0 h 245922"/>
                <a:gd name="connsiteX4" fmla="*/ 0 w 374017"/>
                <a:gd name="connsiteY4" fmla="*/ 245922 h 2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17" h="245922">
                  <a:moveTo>
                    <a:pt x="0" y="245922"/>
                  </a:moveTo>
                  <a:lnTo>
                    <a:pt x="374017" y="245922"/>
                  </a:lnTo>
                  <a:cubicBezTo>
                    <a:pt x="362283" y="153029"/>
                    <a:pt x="332948" y="71381"/>
                    <a:pt x="287969" y="0"/>
                  </a:cubicBezTo>
                  <a:lnTo>
                    <a:pt x="0" y="0"/>
                  </a:lnTo>
                  <a:lnTo>
                    <a:pt x="0" y="245922"/>
                  </a:lnTo>
                  <a:close/>
                </a:path>
              </a:pathLst>
            </a:custGeom>
            <a:grpFill/>
            <a:ln w="486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ihandform: Form 21">
              <a:extLst>
                <a:ext uri="{FF2B5EF4-FFF2-40B4-BE49-F238E27FC236}">
                  <a16:creationId xmlns:a16="http://schemas.microsoft.com/office/drawing/2014/main" id="{9DDB27BC-CBF7-05F5-A7B9-12F14F4B33AD}"/>
                </a:ext>
              </a:extLst>
            </p:cNvPr>
            <p:cNvSpPr/>
            <p:nvPr/>
          </p:nvSpPr>
          <p:spPr bwMode="gray">
            <a:xfrm>
              <a:off x="623888" y="1124623"/>
              <a:ext cx="459576" cy="506511"/>
            </a:xfrm>
            <a:custGeom>
              <a:avLst/>
              <a:gdLst>
                <a:gd name="connsiteX0" fmla="*/ 0 w 459576"/>
                <a:gd name="connsiteY0" fmla="*/ 0 h 506511"/>
                <a:gd name="connsiteX1" fmla="*/ 0 w 459576"/>
                <a:gd name="connsiteY1" fmla="*/ 506512 h 506511"/>
                <a:gd name="connsiteX2" fmla="*/ 459576 w 459576"/>
                <a:gd name="connsiteY2" fmla="*/ 506512 h 506511"/>
                <a:gd name="connsiteX3" fmla="*/ 0 w 459576"/>
                <a:gd name="connsiteY3" fmla="*/ 0 h 50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576" h="506511">
                  <a:moveTo>
                    <a:pt x="0" y="0"/>
                  </a:moveTo>
                  <a:lnTo>
                    <a:pt x="0" y="506512"/>
                  </a:lnTo>
                  <a:lnTo>
                    <a:pt x="459576" y="506512"/>
                  </a:lnTo>
                  <a:cubicBezTo>
                    <a:pt x="457621" y="233211"/>
                    <a:pt x="296280" y="84582"/>
                    <a:pt x="0" y="0"/>
                  </a:cubicBezTo>
                  <a:close/>
                </a:path>
              </a:pathLst>
            </a:custGeom>
            <a:grpFill/>
            <a:ln w="486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44F98-B5FF-6E92-9229-19EEFDC1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A4006-CD25-7BCA-3462-9E4B32FC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1194398"/>
            <a:ext cx="3455912" cy="1800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7FCDB-06B8-FC3F-0A68-336DD2010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11A-3223-40CE-8075-1773553E869E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6748F-6DC5-FA80-A0AB-DDFA88F1E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0AF0C58-BC5A-E316-F0D7-DC20A3F034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3357000"/>
            <a:ext cx="3456000" cy="28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</p:spTree>
    <p:extLst>
      <p:ext uri="{BB962C8B-B14F-4D97-AF65-F5344CB8AC3E}">
        <p14:creationId xmlns:p14="http://schemas.microsoft.com/office/powerpoint/2010/main" val="602381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 userDrawn="1">
          <p15:clr>
            <a:srgbClr val="FBAE40"/>
          </p15:clr>
        </p15:guide>
        <p15:guide id="2" pos="293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94CFB46-FC26-89E7-E684-1353D0F90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991100" cy="6858000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3834A7D-6EC0-4942-6A93-3EFD3B55F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4996086" cy="6858000"/>
          </a:xfrm>
          <a:custGeom>
            <a:avLst/>
            <a:gdLst>
              <a:gd name="connsiteX0" fmla="*/ 0 w 4996086"/>
              <a:gd name="connsiteY0" fmla="*/ 2440748 h 6858000"/>
              <a:gd name="connsiteX1" fmla="*/ 37781 w 4996086"/>
              <a:gd name="connsiteY1" fmla="*/ 2443757 h 6858000"/>
              <a:gd name="connsiteX2" fmla="*/ 4996086 w 4996086"/>
              <a:gd name="connsiteY2" fmla="*/ 5158424 h 6858000"/>
              <a:gd name="connsiteX3" fmla="*/ 4366513 w 4996086"/>
              <a:gd name="connsiteY3" fmla="*/ 6750838 h 6858000"/>
              <a:gd name="connsiteX4" fmla="*/ 4261311 w 4996086"/>
              <a:gd name="connsiteY4" fmla="*/ 6858000 h 6858000"/>
              <a:gd name="connsiteX5" fmla="*/ 0 w 4996086"/>
              <a:gd name="connsiteY5" fmla="*/ 6858000 h 6858000"/>
              <a:gd name="connsiteX6" fmla="*/ 0 w 4996086"/>
              <a:gd name="connsiteY6" fmla="*/ 6230013 h 6858000"/>
              <a:gd name="connsiteX7" fmla="*/ 197562 w 4996086"/>
              <a:gd name="connsiteY7" fmla="*/ 6219723 h 6858000"/>
              <a:gd name="connsiteX8" fmla="*/ 1648194 w 4996086"/>
              <a:gd name="connsiteY8" fmla="*/ 5434505 h 6858000"/>
              <a:gd name="connsiteX9" fmla="*/ 167833 w 4996086"/>
              <a:gd name="connsiteY9" fmla="*/ 4724196 h 6858000"/>
              <a:gd name="connsiteX10" fmla="*/ 0 w 4996086"/>
              <a:gd name="connsiteY10" fmla="*/ 4705720 h 6858000"/>
              <a:gd name="connsiteX11" fmla="*/ 0 w 4996086"/>
              <a:gd name="connsiteY11" fmla="*/ 0 h 6858000"/>
              <a:gd name="connsiteX12" fmla="*/ 3496118 w 4996086"/>
              <a:gd name="connsiteY12" fmla="*/ 0 h 6858000"/>
              <a:gd name="connsiteX13" fmla="*/ 3504412 w 4996086"/>
              <a:gd name="connsiteY13" fmla="*/ 5556 h 6858000"/>
              <a:gd name="connsiteX14" fmla="*/ 4606071 w 4996086"/>
              <a:gd name="connsiteY14" fmla="*/ 1871881 h 6858000"/>
              <a:gd name="connsiteX15" fmla="*/ 1367742 w 4996086"/>
              <a:gd name="connsiteY15" fmla="*/ 1871881 h 6858000"/>
              <a:gd name="connsiteX16" fmla="*/ 65559 w 4996086"/>
              <a:gd name="connsiteY16" fmla="*/ 1043923 h 6858000"/>
              <a:gd name="connsiteX17" fmla="*/ 0 w 4996086"/>
              <a:gd name="connsiteY17" fmla="*/ 10372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96086" h="6858000">
                <a:moveTo>
                  <a:pt x="0" y="2440748"/>
                </a:moveTo>
                <a:lnTo>
                  <a:pt x="37781" y="2443757"/>
                </a:lnTo>
                <a:cubicBezTo>
                  <a:pt x="3197257" y="2662860"/>
                  <a:pt x="4996086" y="3208420"/>
                  <a:pt x="4996086" y="5158424"/>
                </a:cubicBezTo>
                <a:cubicBezTo>
                  <a:pt x="4996086" y="5757945"/>
                  <a:pt x="4783529" y="6298954"/>
                  <a:pt x="4366513" y="6750838"/>
                </a:cubicBezTo>
                <a:lnTo>
                  <a:pt x="4261311" y="6858000"/>
                </a:lnTo>
                <a:lnTo>
                  <a:pt x="0" y="6858000"/>
                </a:lnTo>
                <a:lnTo>
                  <a:pt x="0" y="6230013"/>
                </a:lnTo>
                <a:lnTo>
                  <a:pt x="197562" y="6219723"/>
                </a:lnTo>
                <a:cubicBezTo>
                  <a:pt x="1138232" y="6152712"/>
                  <a:pt x="1648194" y="5858191"/>
                  <a:pt x="1648194" y="5434505"/>
                </a:cubicBezTo>
                <a:cubicBezTo>
                  <a:pt x="1648194" y="5037300"/>
                  <a:pt x="1235370" y="4850919"/>
                  <a:pt x="167833" y="4724196"/>
                </a:cubicBezTo>
                <a:lnTo>
                  <a:pt x="0" y="4705720"/>
                </a:lnTo>
                <a:close/>
                <a:moveTo>
                  <a:pt x="0" y="0"/>
                </a:moveTo>
                <a:lnTo>
                  <a:pt x="3496118" y="0"/>
                </a:lnTo>
                <a:lnTo>
                  <a:pt x="3504412" y="5556"/>
                </a:lnTo>
                <a:cubicBezTo>
                  <a:pt x="4134150" y="452106"/>
                  <a:pt x="4503929" y="1070490"/>
                  <a:pt x="4606071" y="1871881"/>
                </a:cubicBezTo>
                <a:lnTo>
                  <a:pt x="1367742" y="1871881"/>
                </a:lnTo>
                <a:cubicBezTo>
                  <a:pt x="1247317" y="1435145"/>
                  <a:pt x="812853" y="1136976"/>
                  <a:pt x="65559" y="1043923"/>
                </a:cubicBezTo>
                <a:lnTo>
                  <a:pt x="0" y="1037254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612000" tIns="1152000" rIns="2016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FC2E02-E63D-F9D3-4D08-79FDD014A13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84000" y="1917700"/>
            <a:ext cx="5184113" cy="2591300"/>
          </a:xfrm>
        </p:spPr>
        <p:txBody>
          <a:bodyPr anchor="b"/>
          <a:lstStyle>
            <a:lvl1pPr algn="l">
              <a:lnSpc>
                <a:spcPct val="85000"/>
              </a:lnSpc>
              <a:defRPr sz="4000" spc="4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(max. 4 lines)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32239D-A4D4-E8EB-3B42-FF6A1AA7B69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384000" y="4868999"/>
            <a:ext cx="5184113" cy="13682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20" baseline="0">
                <a:latin typeface="+mn-lt"/>
              </a:defRPr>
            </a:lvl1pPr>
            <a:lvl2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2pPr>
            <a:lvl3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3pPr>
            <a:lvl4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4pPr>
            <a:lvl5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5pPr>
            <a:lvl6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6pPr>
            <a:lvl7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7pPr>
            <a:lvl8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8pPr>
            <a:lvl9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9pPr>
          </a:lstStyle>
          <a:p>
            <a:pPr lvl="0"/>
            <a:r>
              <a:rPr lang="en-US" dirty="0"/>
              <a:t>Subtitle of presentation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A8A2E62-5405-6838-F019-869DEE232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9508831" y="488907"/>
            <a:ext cx="2196000" cy="6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5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 right | st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44F98-B5FF-6E92-9229-19EEFDC1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A4006-CD25-7BCA-3462-9E4B32FC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13" y="1194398"/>
            <a:ext cx="3455912" cy="1800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7FCDB-06B8-FC3F-0A68-336DD2010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71C7-8C2D-4C7D-834B-5DF09DA9218D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6748F-6DC5-FA80-A0AB-DDFA88F1E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1915D49-7636-9B3F-3508-756EA74DD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000" y="3357000"/>
            <a:ext cx="3456000" cy="28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</p:spTree>
    <p:extLst>
      <p:ext uri="{BB962C8B-B14F-4D97-AF65-F5344CB8AC3E}">
        <p14:creationId xmlns:p14="http://schemas.microsoft.com/office/powerpoint/2010/main" val="12852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 userDrawn="1">
          <p15:clr>
            <a:srgbClr val="FBAE40"/>
          </p15:clr>
        </p15:guide>
        <p15:guide id="2" pos="47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3E7AB2-C891-BA1E-07AE-4DE49C25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F119AF-4F13-C7C7-4894-CAE472E59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F05360-562F-C4F2-9F58-020F8D021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03A9-287E-40BA-9BEA-4B31FCF8EF5D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339F87-99B9-A97C-70B6-EDDF7F5F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1532BB-49F2-C0B5-057C-5951EE223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FC4-C7ED-4F55-A7AF-41F8EA02D7CA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7DBE89-A20C-9D6F-E955-9656BA9F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12CD15-693A-B212-CA9C-1ECFFB08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26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 | st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1532BB-49F2-C0B5-057C-5951EE223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DA04-879A-42F6-A752-BC1E92926EB3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7DBE89-A20C-9D6F-E955-9656BA9F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12CD15-693A-B212-CA9C-1ECFFB08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30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|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E125A-01CE-4F6D-C18D-6586DD3F5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475894"/>
            <a:ext cx="792000" cy="144000"/>
          </a:xfrm>
        </p:spPr>
        <p:txBody>
          <a:bodyPr/>
          <a:lstStyle/>
          <a:p>
            <a:fld id="{BDB50A37-8F21-4C35-85C3-79A69F1B79F3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E92A93-E177-5AA3-546C-43345EFA7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5796000" cy="6858000"/>
          </a:xfrm>
          <a:solidFill>
            <a:schemeClr val="tx1"/>
          </a:solidFill>
        </p:spPr>
        <p:txBody>
          <a:bodyPr lIns="648000" rIns="2664000" bIns="1152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3B22-DE34-4EE8-8C5B-8602A22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ACF56-8B22-6C56-E809-3A41574A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338" y="549000"/>
            <a:ext cx="3456661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F0D52-4BA4-C079-C4BD-4F491C9D2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3DBE6A-1E17-9D04-1892-F18D456B6E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83338" y="1917000"/>
            <a:ext cx="5184774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</p:spTree>
    <p:extLst>
      <p:ext uri="{BB962C8B-B14F-4D97-AF65-F5344CB8AC3E}">
        <p14:creationId xmlns:p14="http://schemas.microsoft.com/office/powerpoint/2010/main" val="353598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|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2D407-9426-9141-69B8-FD9282AAB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475894"/>
            <a:ext cx="792000" cy="144000"/>
          </a:xfrm>
        </p:spPr>
        <p:txBody>
          <a:bodyPr/>
          <a:lstStyle/>
          <a:p>
            <a:fld id="{41CF6AEA-E9AC-4CAA-8CD3-8AA9171DE681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E92A93-E177-5AA3-546C-43345EFA7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4068000" cy="6858000"/>
          </a:xfrm>
          <a:solidFill>
            <a:schemeClr val="tx1"/>
          </a:solidFill>
        </p:spPr>
        <p:txBody>
          <a:bodyPr lIns="648000" rIns="1080000" bIns="1152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3B22-DE34-4EE8-8C5B-8602A22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ACF56-8B22-6C56-E809-3A41574A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138" y="549000"/>
            <a:ext cx="5183861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F0D52-4BA4-C079-C4BD-4F491C9D2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3DBE6A-1E17-9D04-1892-F18D456B6E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56138" y="1917000"/>
            <a:ext cx="6911974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</p:spTree>
    <p:extLst>
      <p:ext uri="{BB962C8B-B14F-4D97-AF65-F5344CB8AC3E}">
        <p14:creationId xmlns:p14="http://schemas.microsoft.com/office/powerpoint/2010/main" val="74095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| one picture Macroshap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96554C7-FAB8-04D1-A530-A16011962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3F39979-A273-6237-072D-852553A6A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-1159" y="0"/>
            <a:ext cx="4644000" cy="6858001"/>
          </a:xfrm>
          <a:custGeom>
            <a:avLst/>
            <a:gdLst>
              <a:gd name="connsiteX0" fmla="*/ 0 w 4658452"/>
              <a:gd name="connsiteY0" fmla="*/ 0 h 6858001"/>
              <a:gd name="connsiteX1" fmla="*/ 1552939 w 4658452"/>
              <a:gd name="connsiteY1" fmla="*/ 0 h 6858001"/>
              <a:gd name="connsiteX2" fmla="*/ 4658452 w 4658452"/>
              <a:gd name="connsiteY2" fmla="*/ 6858001 h 6858001"/>
              <a:gd name="connsiteX3" fmla="*/ 1536660 w 4658452"/>
              <a:gd name="connsiteY3" fmla="*/ 6858001 h 6858001"/>
              <a:gd name="connsiteX4" fmla="*/ 1261661 w 4658452"/>
              <a:gd name="connsiteY4" fmla="*/ 6234120 h 6858001"/>
              <a:gd name="connsiteX5" fmla="*/ 0 w 4658452"/>
              <a:gd name="connsiteY5" fmla="*/ 6234120 h 6858001"/>
              <a:gd name="connsiteX6" fmla="*/ 0 w 4658452"/>
              <a:gd name="connsiteY6" fmla="*/ 4520327 h 6858001"/>
              <a:gd name="connsiteX7" fmla="*/ 115821 w 4658452"/>
              <a:gd name="connsiteY7" fmla="*/ 4520327 h 6858001"/>
              <a:gd name="connsiteX8" fmla="*/ 518453 w 4658452"/>
              <a:gd name="connsiteY8" fmla="*/ 4520327 h 6858001"/>
              <a:gd name="connsiteX9" fmla="*/ 0 w 4658452"/>
              <a:gd name="connsiteY9" fmla="*/ 3295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8452" h="6858001">
                <a:moveTo>
                  <a:pt x="0" y="0"/>
                </a:moveTo>
                <a:lnTo>
                  <a:pt x="1552939" y="0"/>
                </a:lnTo>
                <a:lnTo>
                  <a:pt x="4658452" y="6858001"/>
                </a:lnTo>
                <a:lnTo>
                  <a:pt x="1536660" y="6858001"/>
                </a:lnTo>
                <a:lnTo>
                  <a:pt x="1261661" y="6234120"/>
                </a:lnTo>
                <a:lnTo>
                  <a:pt x="0" y="6234120"/>
                </a:lnTo>
                <a:lnTo>
                  <a:pt x="0" y="4520327"/>
                </a:lnTo>
                <a:lnTo>
                  <a:pt x="115821" y="4520327"/>
                </a:lnTo>
                <a:cubicBezTo>
                  <a:pt x="355594" y="4520327"/>
                  <a:pt x="516264" y="4520327"/>
                  <a:pt x="518453" y="4520327"/>
                </a:cubicBezTo>
                <a:lnTo>
                  <a:pt x="0" y="3295240"/>
                </a:lnTo>
                <a:close/>
              </a:path>
            </a:pathLst>
          </a:custGeom>
          <a:noFill/>
        </p:spPr>
        <p:txBody>
          <a:bodyPr wrap="square" lIns="648000" rIns="1440000" bIns="2520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29728A-8CC8-D921-7989-306C2320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0C1AF5-8901-C8A4-F4E7-255EB5006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886" y="549000"/>
            <a:ext cx="5184114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3FA7DA-293E-E112-90E3-56CC1BE18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5886" y="1917699"/>
            <a:ext cx="6912114" cy="431958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98986-9021-42FD-80A8-35DFD80C4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900F5BD9-EAFA-429C-049E-2A8A06C15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475894"/>
            <a:ext cx="792000" cy="144000"/>
          </a:xfrm>
        </p:spPr>
        <p:txBody>
          <a:bodyPr/>
          <a:lstStyle/>
          <a:p>
            <a:fld id="{DA9AF0FB-3A2C-45DC-8668-881268CD070A}" type="datetime1">
              <a:rPr lang="en-US" smtClean="0"/>
              <a:t>11/22/2023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4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| one picture Macroshap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287701D-FDF6-A8CE-72E1-8C75FC4FE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475894"/>
            <a:ext cx="792000" cy="144000"/>
          </a:xfrm>
        </p:spPr>
        <p:txBody>
          <a:bodyPr/>
          <a:lstStyle/>
          <a:p>
            <a:fld id="{C6C3CA1B-2392-43B3-9CF8-6DB9FA827703}" type="datetime1">
              <a:rPr lang="en-US" smtClean="0"/>
              <a:t>11/22/2023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0836EE-B291-7798-5BCD-F09B3C41F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6E10A3-2311-72B9-F80E-59286F580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-8"/>
            <a:ext cx="4644000" cy="6858008"/>
          </a:xfrm>
          <a:custGeom>
            <a:avLst/>
            <a:gdLst>
              <a:gd name="connsiteX0" fmla="*/ 894304 w 4655886"/>
              <a:gd name="connsiteY0" fmla="*/ 0 h 6858008"/>
              <a:gd name="connsiteX1" fmla="*/ 4052722 w 4655886"/>
              <a:gd name="connsiteY1" fmla="*/ 0 h 6858008"/>
              <a:gd name="connsiteX2" fmla="*/ 1165876 w 4655886"/>
              <a:gd name="connsiteY2" fmla="*/ 2478925 h 6858008"/>
              <a:gd name="connsiteX3" fmla="*/ 4655886 w 4655886"/>
              <a:gd name="connsiteY3" fmla="*/ 6858008 h 6858008"/>
              <a:gd name="connsiteX4" fmla="*/ 1056000 w 4655886"/>
              <a:gd name="connsiteY4" fmla="*/ 6858008 h 6858008"/>
              <a:gd name="connsiteX5" fmla="*/ 894304 w 4655886"/>
              <a:gd name="connsiteY5" fmla="*/ 6858008 h 6858008"/>
              <a:gd name="connsiteX6" fmla="*/ 0 w 4655886"/>
              <a:gd name="connsiteY6" fmla="*/ 6858008 h 6858008"/>
              <a:gd name="connsiteX7" fmla="*/ 0 w 4655886"/>
              <a:gd name="connsiteY7" fmla="*/ 8 h 6858008"/>
              <a:gd name="connsiteX8" fmla="*/ 894304 w 4655886"/>
              <a:gd name="connsiteY8" fmla="*/ 8 h 68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886" h="6858008">
                <a:moveTo>
                  <a:pt x="894304" y="0"/>
                </a:moveTo>
                <a:lnTo>
                  <a:pt x="4052722" y="0"/>
                </a:lnTo>
                <a:cubicBezTo>
                  <a:pt x="3623879" y="1251661"/>
                  <a:pt x="2556996" y="1948968"/>
                  <a:pt x="1165876" y="2478925"/>
                </a:cubicBezTo>
                <a:lnTo>
                  <a:pt x="4655886" y="6858008"/>
                </a:lnTo>
                <a:lnTo>
                  <a:pt x="1056000" y="6858008"/>
                </a:lnTo>
                <a:lnTo>
                  <a:pt x="894304" y="6858008"/>
                </a:lnTo>
                <a:lnTo>
                  <a:pt x="0" y="6858008"/>
                </a:lnTo>
                <a:lnTo>
                  <a:pt x="0" y="8"/>
                </a:lnTo>
                <a:lnTo>
                  <a:pt x="894304" y="8"/>
                </a:lnTo>
                <a:close/>
              </a:path>
            </a:pathLst>
          </a:custGeom>
          <a:noFill/>
        </p:spPr>
        <p:txBody>
          <a:bodyPr wrap="square" lIns="648000" rIns="1512000" bIns="115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29728A-8CC8-D921-7989-306C2320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0C1AF5-8901-C8A4-F4E7-255EB5006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886" y="549000"/>
            <a:ext cx="5184114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3FA7DA-293E-E112-90E3-56CC1BE18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5886" y="1917699"/>
            <a:ext cx="6912114" cy="431958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98986-9021-42FD-80A8-35DFD80C4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4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|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3B22-DE34-4EE8-8C5B-8602A22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F0D52-4BA4-C079-C4BD-4F491C9D2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32DCCF-34F4-FC45-2E3A-6D882313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3DBE6A-1E17-9D04-1892-F18D456B6E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000" y="1917000"/>
            <a:ext cx="5184663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E92A93-E177-5AA3-546C-43345EFA72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383339" y="1917000"/>
            <a:ext cx="3456661" cy="2052000"/>
          </a:xfrm>
          <a:prstGeom prst="roundRect">
            <a:avLst>
              <a:gd name="adj" fmla="val 8141"/>
            </a:avLst>
          </a:prstGeom>
          <a:solidFill>
            <a:schemeClr val="tx1"/>
          </a:solidFill>
        </p:spPr>
        <p:txBody>
          <a:bodyPr lIns="360000" rIns="360000" bIns="1080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49E54EF-1D9B-5E67-D46D-67E03DC952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8111339" y="4185000"/>
            <a:ext cx="3456661" cy="2052000"/>
          </a:xfrm>
          <a:prstGeom prst="roundRect">
            <a:avLst>
              <a:gd name="adj" fmla="val 8141"/>
            </a:avLst>
          </a:prstGeom>
          <a:solidFill>
            <a:schemeClr val="tx1"/>
          </a:solidFill>
        </p:spPr>
        <p:txBody>
          <a:bodyPr lIns="360000" rIns="360000" bIns="1080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7B9496B6-6636-884E-F8F7-90DF73BB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475894"/>
            <a:ext cx="792000" cy="144000"/>
          </a:xfrm>
        </p:spPr>
        <p:txBody>
          <a:bodyPr/>
          <a:lstStyle/>
          <a:p>
            <a:fld id="{F379022D-79CE-493F-B345-9ACE2D5CFB0F}" type="datetime1">
              <a:rPr lang="en-US" smtClean="0"/>
              <a:t>11/22/2023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|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3B22-DE34-4EE8-8C5B-8602A22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F0D52-4BA4-C079-C4BD-4F491C9D2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32DCCF-34F4-FC45-2E3A-6D882313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3DBE6A-1E17-9D04-1892-F18D456B6E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001" y="1917000"/>
            <a:ext cx="4608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75B98D5-7A79-839F-8F3B-B29D4D4998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5808663" y="2997700"/>
            <a:ext cx="2087337" cy="2375300"/>
          </a:xfrm>
          <a:prstGeom prst="roundRect">
            <a:avLst>
              <a:gd name="adj" fmla="val 7301"/>
            </a:avLst>
          </a:prstGeom>
          <a:solidFill>
            <a:schemeClr val="tx1"/>
          </a:solidFill>
        </p:spPr>
        <p:txBody>
          <a:bodyPr lIns="180000" rIns="180000" bIns="1224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E92A93-E177-5AA3-546C-43345EFA72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8111339" y="1917700"/>
            <a:ext cx="3456661" cy="2375300"/>
          </a:xfrm>
          <a:prstGeom prst="roundRect">
            <a:avLst>
              <a:gd name="adj" fmla="val 6416"/>
            </a:avLst>
          </a:prstGeom>
          <a:solidFill>
            <a:schemeClr val="tx1"/>
          </a:solidFill>
        </p:spPr>
        <p:txBody>
          <a:bodyPr lIns="180000" rIns="180000" bIns="1080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49E54EF-1D9B-5E67-D46D-67E03DC952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8111339" y="4509000"/>
            <a:ext cx="2880000" cy="1728000"/>
          </a:xfrm>
          <a:prstGeom prst="roundRect">
            <a:avLst>
              <a:gd name="adj" fmla="val 8819"/>
            </a:avLst>
          </a:prstGeom>
          <a:solidFill>
            <a:schemeClr val="tx1"/>
          </a:solidFill>
        </p:spPr>
        <p:txBody>
          <a:bodyPr lIns="180000" rIns="180000" bIns="100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6E198153-62CA-73D4-F09F-A1FD99090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475894"/>
            <a:ext cx="792000" cy="144000"/>
          </a:xfrm>
        </p:spPr>
        <p:txBody>
          <a:bodyPr/>
          <a:lstStyle/>
          <a:p>
            <a:fld id="{829519FB-6521-4A6B-B7D7-A303A263310E}" type="datetime1">
              <a:rPr lang="en-US" smtClean="0"/>
              <a:t>11/22/2023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7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96" userDrawn="1">
          <p15:clr>
            <a:srgbClr val="FBAE40"/>
          </p15:clr>
        </p15:guide>
        <p15:guide id="2" pos="36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| st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86014D-9BAF-401E-7EEA-9DCBFC6DD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991100" cy="6858000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3834A7D-6EC0-4942-6A93-3EFD3B55F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4996086" cy="6858000"/>
          </a:xfrm>
          <a:custGeom>
            <a:avLst/>
            <a:gdLst>
              <a:gd name="connsiteX0" fmla="*/ 0 w 4996086"/>
              <a:gd name="connsiteY0" fmla="*/ 2440748 h 6858000"/>
              <a:gd name="connsiteX1" fmla="*/ 37781 w 4996086"/>
              <a:gd name="connsiteY1" fmla="*/ 2443757 h 6858000"/>
              <a:gd name="connsiteX2" fmla="*/ 4996086 w 4996086"/>
              <a:gd name="connsiteY2" fmla="*/ 5158424 h 6858000"/>
              <a:gd name="connsiteX3" fmla="*/ 4366513 w 4996086"/>
              <a:gd name="connsiteY3" fmla="*/ 6750838 h 6858000"/>
              <a:gd name="connsiteX4" fmla="*/ 4261311 w 4996086"/>
              <a:gd name="connsiteY4" fmla="*/ 6858000 h 6858000"/>
              <a:gd name="connsiteX5" fmla="*/ 0 w 4996086"/>
              <a:gd name="connsiteY5" fmla="*/ 6858000 h 6858000"/>
              <a:gd name="connsiteX6" fmla="*/ 0 w 4996086"/>
              <a:gd name="connsiteY6" fmla="*/ 6230013 h 6858000"/>
              <a:gd name="connsiteX7" fmla="*/ 197562 w 4996086"/>
              <a:gd name="connsiteY7" fmla="*/ 6219723 h 6858000"/>
              <a:gd name="connsiteX8" fmla="*/ 1648194 w 4996086"/>
              <a:gd name="connsiteY8" fmla="*/ 5434505 h 6858000"/>
              <a:gd name="connsiteX9" fmla="*/ 167833 w 4996086"/>
              <a:gd name="connsiteY9" fmla="*/ 4724196 h 6858000"/>
              <a:gd name="connsiteX10" fmla="*/ 0 w 4996086"/>
              <a:gd name="connsiteY10" fmla="*/ 4705720 h 6858000"/>
              <a:gd name="connsiteX11" fmla="*/ 0 w 4996086"/>
              <a:gd name="connsiteY11" fmla="*/ 0 h 6858000"/>
              <a:gd name="connsiteX12" fmla="*/ 3496118 w 4996086"/>
              <a:gd name="connsiteY12" fmla="*/ 0 h 6858000"/>
              <a:gd name="connsiteX13" fmla="*/ 3504412 w 4996086"/>
              <a:gd name="connsiteY13" fmla="*/ 5556 h 6858000"/>
              <a:gd name="connsiteX14" fmla="*/ 4606071 w 4996086"/>
              <a:gd name="connsiteY14" fmla="*/ 1871881 h 6858000"/>
              <a:gd name="connsiteX15" fmla="*/ 1367742 w 4996086"/>
              <a:gd name="connsiteY15" fmla="*/ 1871881 h 6858000"/>
              <a:gd name="connsiteX16" fmla="*/ 65559 w 4996086"/>
              <a:gd name="connsiteY16" fmla="*/ 1043923 h 6858000"/>
              <a:gd name="connsiteX17" fmla="*/ 0 w 4996086"/>
              <a:gd name="connsiteY17" fmla="*/ 10372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96086" h="6858000">
                <a:moveTo>
                  <a:pt x="0" y="2440748"/>
                </a:moveTo>
                <a:lnTo>
                  <a:pt x="37781" y="2443757"/>
                </a:lnTo>
                <a:cubicBezTo>
                  <a:pt x="3197257" y="2662860"/>
                  <a:pt x="4996086" y="3208420"/>
                  <a:pt x="4996086" y="5158424"/>
                </a:cubicBezTo>
                <a:cubicBezTo>
                  <a:pt x="4996086" y="5757945"/>
                  <a:pt x="4783529" y="6298954"/>
                  <a:pt x="4366513" y="6750838"/>
                </a:cubicBezTo>
                <a:lnTo>
                  <a:pt x="4261311" y="6858000"/>
                </a:lnTo>
                <a:lnTo>
                  <a:pt x="0" y="6858000"/>
                </a:lnTo>
                <a:lnTo>
                  <a:pt x="0" y="6230013"/>
                </a:lnTo>
                <a:lnTo>
                  <a:pt x="197562" y="6219723"/>
                </a:lnTo>
                <a:cubicBezTo>
                  <a:pt x="1138232" y="6152712"/>
                  <a:pt x="1648194" y="5858191"/>
                  <a:pt x="1648194" y="5434505"/>
                </a:cubicBezTo>
                <a:cubicBezTo>
                  <a:pt x="1648194" y="5037300"/>
                  <a:pt x="1235370" y="4850919"/>
                  <a:pt x="167833" y="4724196"/>
                </a:cubicBezTo>
                <a:lnTo>
                  <a:pt x="0" y="4705720"/>
                </a:lnTo>
                <a:close/>
                <a:moveTo>
                  <a:pt x="0" y="0"/>
                </a:moveTo>
                <a:lnTo>
                  <a:pt x="3496118" y="0"/>
                </a:lnTo>
                <a:lnTo>
                  <a:pt x="3504412" y="5556"/>
                </a:lnTo>
                <a:cubicBezTo>
                  <a:pt x="4134150" y="452106"/>
                  <a:pt x="4503929" y="1070490"/>
                  <a:pt x="4606071" y="1871881"/>
                </a:cubicBezTo>
                <a:lnTo>
                  <a:pt x="1367742" y="1871881"/>
                </a:lnTo>
                <a:cubicBezTo>
                  <a:pt x="1247317" y="1435145"/>
                  <a:pt x="812853" y="1136976"/>
                  <a:pt x="65559" y="1043923"/>
                </a:cubicBezTo>
                <a:lnTo>
                  <a:pt x="0" y="1037254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612000" tIns="1152000" rIns="2016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pic>
        <p:nvPicPr>
          <p:cNvPr id="4" name="Grafik 14">
            <a:extLst>
              <a:ext uri="{FF2B5EF4-FFF2-40B4-BE49-F238E27FC236}">
                <a16:creationId xmlns:a16="http://schemas.microsoft.com/office/drawing/2014/main" id="{6B3FA89C-E15E-BB4B-FB9A-D3AB72120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9508831" y="488907"/>
            <a:ext cx="2196000" cy="6670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0F59FB5-38AD-2584-EFA3-19238925A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4000" y="1917700"/>
            <a:ext cx="5184113" cy="2591300"/>
          </a:xfrm>
        </p:spPr>
        <p:txBody>
          <a:bodyPr anchor="b"/>
          <a:lstStyle>
            <a:lvl1pPr algn="l">
              <a:lnSpc>
                <a:spcPct val="85000"/>
              </a:lnSpc>
              <a:defRPr sz="4000" spc="4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(max. 4 lines)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4E7F95BE-D9B9-A83D-B882-E91EF67D28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4000" y="4868999"/>
            <a:ext cx="5184113" cy="13682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20" baseline="0">
                <a:latin typeface="+mn-lt"/>
              </a:defRPr>
            </a:lvl1pPr>
            <a:lvl2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2pPr>
            <a:lvl3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3pPr>
            <a:lvl4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4pPr>
            <a:lvl5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5pPr>
            <a:lvl6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6pPr>
            <a:lvl7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7pPr>
            <a:lvl8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8pPr>
            <a:lvl9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9pPr>
          </a:lstStyle>
          <a:p>
            <a:pPr lvl="0"/>
            <a:r>
              <a:rPr lang="en-US" dirty="0"/>
              <a:t>Subtitle of presentation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209983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 |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3B22-DE34-4EE8-8C5B-8602A22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32DCCF-34F4-FC45-2E3A-6D882313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F0D52-4BA4-C079-C4BD-4F491C9D2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E92A93-E177-5AA3-546C-43345EFA72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36742" y="1917000"/>
            <a:ext cx="2880000" cy="2880000"/>
          </a:xfrm>
          <a:prstGeom prst="roundRect">
            <a:avLst>
              <a:gd name="adj" fmla="val 5292"/>
            </a:avLst>
          </a:prstGeom>
          <a:solidFill>
            <a:schemeClr val="tx1"/>
          </a:solidFill>
        </p:spPr>
        <p:txBody>
          <a:bodyPr lIns="180000" rIns="180000" bIns="1080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AD3F57-C417-24D6-D704-0AF8B4CAC3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8" y="5013000"/>
            <a:ext cx="2879725" cy="12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49E54EF-1D9B-5E67-D46D-67E03DC952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658748" y="1917000"/>
            <a:ext cx="2880000" cy="2880000"/>
          </a:xfrm>
          <a:prstGeom prst="roundRect">
            <a:avLst>
              <a:gd name="adj" fmla="val 5292"/>
            </a:avLst>
          </a:prstGeom>
          <a:solidFill>
            <a:schemeClr val="tx1"/>
          </a:solidFill>
        </p:spPr>
        <p:txBody>
          <a:bodyPr lIns="180000" rIns="180000" bIns="1008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BB5AD0C-3C01-3B10-23A0-C6B1498EAE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6000" y="5013000"/>
            <a:ext cx="2879725" cy="12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75B98D5-7A79-839F-8F3B-B29D4D4998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688000" y="1917000"/>
            <a:ext cx="2880000" cy="2880000"/>
          </a:xfrm>
          <a:prstGeom prst="roundRect">
            <a:avLst>
              <a:gd name="adj" fmla="val 5292"/>
            </a:avLst>
          </a:prstGeom>
          <a:solidFill>
            <a:schemeClr val="tx1"/>
          </a:solidFill>
        </p:spPr>
        <p:txBody>
          <a:bodyPr lIns="180000" rIns="180000" bIns="1224000"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73B64B8-7D91-117E-982A-2AABD2FAA6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82726" y="5013000"/>
            <a:ext cx="2879725" cy="12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2609243E-2C78-B173-F1F3-53A6D0408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000" y="6475894"/>
            <a:ext cx="792000" cy="144000"/>
          </a:xfrm>
        </p:spPr>
        <p:txBody>
          <a:bodyPr/>
          <a:lstStyle/>
          <a:p>
            <a:fld id="{19CFE4A6-5250-49EB-A5C3-8EA9C37A4D36}" type="datetime1">
              <a:rPr lang="en-US" smtClean="0"/>
              <a:t>11/22/2023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0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7" userDrawn="1">
          <p15:clr>
            <a:srgbClr val="FBAE40"/>
          </p15:clr>
        </p15:guide>
        <p15:guide id="2" pos="2933" userDrawn="1">
          <p15:clr>
            <a:srgbClr val="FBAE40"/>
          </p15:clr>
        </p15:guide>
        <p15:guide id="3" pos="5473" userDrawn="1">
          <p15:clr>
            <a:srgbClr val="FBAE40"/>
          </p15:clr>
        </p15:guide>
        <p15:guide id="4" pos="474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|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D3454EA-DEAB-1A33-7747-52C08FAAEB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 w 12192000"/>
              <a:gd name="connsiteY1" fmla="*/ 0 h 6858000"/>
              <a:gd name="connsiteX2" fmla="*/ 7 w 12192000"/>
              <a:gd name="connsiteY2" fmla="*/ 1730844 h 6858000"/>
              <a:gd name="connsiteX3" fmla="*/ 4886287 w 12192000"/>
              <a:gd name="connsiteY3" fmla="*/ 1730844 h 6858000"/>
              <a:gd name="connsiteX4" fmla="*/ 4280666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5491902 w 12192000"/>
              <a:gd name="connsiteY7" fmla="*/ 6858000 h 6858000"/>
              <a:gd name="connsiteX8" fmla="*/ 0 w 12192000"/>
              <a:gd name="connsiteY8" fmla="*/ 28491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" y="0"/>
                </a:lnTo>
                <a:lnTo>
                  <a:pt x="7" y="1730844"/>
                </a:lnTo>
                <a:lnTo>
                  <a:pt x="4886287" y="1730844"/>
                </a:lnTo>
                <a:cubicBezTo>
                  <a:pt x="4803701" y="1077046"/>
                  <a:pt x="4597243" y="502393"/>
                  <a:pt x="4280666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5491902" y="6858000"/>
                </a:lnTo>
                <a:cubicBezTo>
                  <a:pt x="5474702" y="4328836"/>
                  <a:pt x="3509865" y="3317167"/>
                  <a:pt x="0" y="284918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4896000" rIns="4896000" bIns="115200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77467E-C0CD-D8EA-3A63-CF9CCCFA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080000" y="525600"/>
            <a:ext cx="1591200" cy="48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shade val="15000"/>
                <a:alpha val="0"/>
              </a:schemeClr>
            </a:solidFill>
          </a:ln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51401-04A1-8555-B540-C335CBCB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3429000"/>
            <a:ext cx="4032112" cy="2808000"/>
          </a:xfrm>
        </p:spPr>
        <p:txBody>
          <a:bodyPr anchor="b"/>
          <a:lstStyle>
            <a:lvl1pPr>
              <a:lnSpc>
                <a:spcPct val="85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41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| big picture |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D3454EA-DEAB-1A33-7747-52C08FAAEB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 w 12192000"/>
              <a:gd name="connsiteY1" fmla="*/ 0 h 6858000"/>
              <a:gd name="connsiteX2" fmla="*/ 7 w 12192000"/>
              <a:gd name="connsiteY2" fmla="*/ 1730844 h 6858000"/>
              <a:gd name="connsiteX3" fmla="*/ 4886287 w 12192000"/>
              <a:gd name="connsiteY3" fmla="*/ 1730844 h 6858000"/>
              <a:gd name="connsiteX4" fmla="*/ 4280666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5491902 w 12192000"/>
              <a:gd name="connsiteY7" fmla="*/ 6858000 h 6858000"/>
              <a:gd name="connsiteX8" fmla="*/ 0 w 12192000"/>
              <a:gd name="connsiteY8" fmla="*/ 28491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" y="0"/>
                </a:lnTo>
                <a:lnTo>
                  <a:pt x="7" y="1730844"/>
                </a:lnTo>
                <a:lnTo>
                  <a:pt x="4886287" y="1730844"/>
                </a:lnTo>
                <a:cubicBezTo>
                  <a:pt x="4803701" y="1077046"/>
                  <a:pt x="4597243" y="502393"/>
                  <a:pt x="4280666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5491902" y="6858000"/>
                </a:lnTo>
                <a:cubicBezTo>
                  <a:pt x="5474702" y="4328836"/>
                  <a:pt x="3509865" y="3317167"/>
                  <a:pt x="0" y="284918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4896000" rIns="4896000" bIns="115200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51401-04A1-8555-B540-C335CBCB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3429000"/>
            <a:ext cx="4032112" cy="2808000"/>
          </a:xfrm>
        </p:spPr>
        <p:txBody>
          <a:bodyPr anchor="b"/>
          <a:lstStyle>
            <a:lvl1pPr>
              <a:lnSpc>
                <a:spcPct val="8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62D0B6FC-07A5-BCC4-9C08-9AED8C9F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080000" y="525600"/>
            <a:ext cx="1591200" cy="48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shade val="15000"/>
                <a:alpha val="0"/>
              </a:schemeClr>
            </a:solidFill>
          </a:ln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973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| big picture |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D3454EA-DEAB-1A33-7747-52C08FAAEB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 w 12192000"/>
              <a:gd name="connsiteY1" fmla="*/ 0 h 6858000"/>
              <a:gd name="connsiteX2" fmla="*/ 7 w 12192000"/>
              <a:gd name="connsiteY2" fmla="*/ 1730844 h 6858000"/>
              <a:gd name="connsiteX3" fmla="*/ 4886287 w 12192000"/>
              <a:gd name="connsiteY3" fmla="*/ 1730844 h 6858000"/>
              <a:gd name="connsiteX4" fmla="*/ 4280666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5491902 w 12192000"/>
              <a:gd name="connsiteY7" fmla="*/ 6858000 h 6858000"/>
              <a:gd name="connsiteX8" fmla="*/ 0 w 12192000"/>
              <a:gd name="connsiteY8" fmla="*/ 28491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" y="0"/>
                </a:lnTo>
                <a:lnTo>
                  <a:pt x="7" y="1730844"/>
                </a:lnTo>
                <a:lnTo>
                  <a:pt x="4886287" y="1730844"/>
                </a:lnTo>
                <a:cubicBezTo>
                  <a:pt x="4803701" y="1077046"/>
                  <a:pt x="4597243" y="502393"/>
                  <a:pt x="4280666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5491902" y="6858000"/>
                </a:lnTo>
                <a:cubicBezTo>
                  <a:pt x="5474702" y="4328836"/>
                  <a:pt x="3509865" y="3317167"/>
                  <a:pt x="0" y="284918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4896000" rIns="4896000" bIns="115200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51401-04A1-8555-B540-C335CBCB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3429000"/>
            <a:ext cx="4032112" cy="2808000"/>
          </a:xfrm>
        </p:spPr>
        <p:txBody>
          <a:bodyPr anchor="b"/>
          <a:lstStyle>
            <a:lvl1pPr>
              <a:lnSpc>
                <a:spcPct val="85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D152E7C-E3C0-223A-1713-100162821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080000" y="525600"/>
            <a:ext cx="1591200" cy="48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shade val="15000"/>
                <a:alpha val="0"/>
              </a:schemeClr>
            </a:solidFill>
          </a:ln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noFill/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 b="0">
                <a:noFill/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378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57D05D-53CC-660D-B335-7131C91320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8020793" y="3078000"/>
            <a:ext cx="4174317" cy="378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70B7CF3-F67B-6A83-5EF0-DCCD514ACD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0" y="0"/>
            <a:ext cx="4008507" cy="22968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C30B9B-E3B9-CCD5-1F4C-EFEDC91F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4014941" cy="2304634"/>
          </a:xfrm>
          <a:custGeom>
            <a:avLst/>
            <a:gdLst>
              <a:gd name="connsiteX0" fmla="*/ 0 w 4014941"/>
              <a:gd name="connsiteY0" fmla="*/ 0 h 2304634"/>
              <a:gd name="connsiteX1" fmla="*/ 2 w 4014941"/>
              <a:gd name="connsiteY1" fmla="*/ 0 h 2304634"/>
              <a:gd name="connsiteX2" fmla="*/ 2352000 w 4014941"/>
              <a:gd name="connsiteY2" fmla="*/ 0 h 2304634"/>
              <a:gd name="connsiteX3" fmla="*/ 4014941 w 4014941"/>
              <a:gd name="connsiteY3" fmla="*/ 0 h 2304634"/>
              <a:gd name="connsiteX4" fmla="*/ 4013795 w 4014941"/>
              <a:gd name="connsiteY4" fmla="*/ 6132 h 2304634"/>
              <a:gd name="connsiteX5" fmla="*/ 228824 w 4014941"/>
              <a:gd name="connsiteY5" fmla="*/ 2299579 h 2304634"/>
              <a:gd name="connsiteX6" fmla="*/ 2 w 4014941"/>
              <a:gd name="connsiteY6" fmla="*/ 2304634 h 2304634"/>
              <a:gd name="connsiteX7" fmla="*/ 2 w 4014941"/>
              <a:gd name="connsiteY7" fmla="*/ 1701000 h 2304634"/>
              <a:gd name="connsiteX8" fmla="*/ 0 w 4014941"/>
              <a:gd name="connsiteY8" fmla="*/ 1701000 h 23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4941" h="2304634">
                <a:moveTo>
                  <a:pt x="0" y="0"/>
                </a:moveTo>
                <a:lnTo>
                  <a:pt x="2" y="0"/>
                </a:lnTo>
                <a:lnTo>
                  <a:pt x="2352000" y="0"/>
                </a:lnTo>
                <a:lnTo>
                  <a:pt x="4014941" y="0"/>
                </a:lnTo>
                <a:lnTo>
                  <a:pt x="4013795" y="6132"/>
                </a:lnTo>
                <a:cubicBezTo>
                  <a:pt x="3695490" y="1471122"/>
                  <a:pt x="2359783" y="2202562"/>
                  <a:pt x="228824" y="2299579"/>
                </a:cubicBezTo>
                <a:lnTo>
                  <a:pt x="2" y="2304634"/>
                </a:lnTo>
                <a:lnTo>
                  <a:pt x="2" y="1701000"/>
                </a:lnTo>
                <a:lnTo>
                  <a:pt x="0" y="1701000"/>
                </a:lnTo>
                <a:close/>
              </a:path>
            </a:pathLst>
          </a:custGeom>
          <a:noFill/>
        </p:spPr>
        <p:txBody>
          <a:bodyPr wrap="square" lIns="648000" tIns="288000" rIns="1008000" bIns="115200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00AD4-F455-8C23-D0C5-6E8FD781C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99" y="2725824"/>
            <a:ext cx="7487889" cy="1844367"/>
          </a:xfrm>
        </p:spPr>
        <p:txBody>
          <a:bodyPr anchor="b"/>
          <a:lstStyle>
            <a:lvl1pPr>
              <a:lnSpc>
                <a:spcPct val="85000"/>
              </a:lnSpc>
              <a:defRPr sz="4800"/>
            </a:lvl1pPr>
          </a:lstStyle>
          <a:p>
            <a:r>
              <a:rPr lang="en-US" dirty="0"/>
              <a:t>Click to add a quote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DAD005-D8FB-5C95-2358-496CB5E9F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999" y="4869000"/>
            <a:ext cx="5184112" cy="3603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Author Name Surname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828D53-3561-7EA3-9F9C-61A88E761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7993490" y="3058190"/>
            <a:ext cx="4198510" cy="3799811"/>
          </a:xfrm>
          <a:custGeom>
            <a:avLst/>
            <a:gdLst>
              <a:gd name="connsiteX0" fmla="*/ 4198510 w 4198510"/>
              <a:gd name="connsiteY0" fmla="*/ 0 h 3799811"/>
              <a:gd name="connsiteX1" fmla="*/ 4198510 w 4198510"/>
              <a:gd name="connsiteY1" fmla="*/ 3799811 h 3799811"/>
              <a:gd name="connsiteX2" fmla="*/ 927612 w 4198510"/>
              <a:gd name="connsiteY2" fmla="*/ 3799811 h 3799811"/>
              <a:gd name="connsiteX3" fmla="*/ 0 w 4198510"/>
              <a:gd name="connsiteY3" fmla="*/ 2636253 h 3799811"/>
              <a:gd name="connsiteX4" fmla="*/ 4077878 w 4198510"/>
              <a:gd name="connsiteY4" fmla="*/ 139110 h 379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8510" h="3799811">
                <a:moveTo>
                  <a:pt x="4198510" y="0"/>
                </a:moveTo>
                <a:lnTo>
                  <a:pt x="4198510" y="3799811"/>
                </a:lnTo>
                <a:lnTo>
                  <a:pt x="927612" y="3799811"/>
                </a:lnTo>
                <a:lnTo>
                  <a:pt x="0" y="2636253"/>
                </a:lnTo>
                <a:cubicBezTo>
                  <a:pt x="1669381" y="2002209"/>
                  <a:pt x="3082302" y="1235941"/>
                  <a:pt x="4077878" y="139110"/>
                </a:cubicBezTo>
                <a:close/>
              </a:path>
            </a:pathLst>
          </a:custGeom>
          <a:noFill/>
        </p:spPr>
        <p:txBody>
          <a:bodyPr wrap="square" lIns="1224000" rIns="648000" bIns="61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</p:spTree>
    <p:extLst>
      <p:ext uri="{BB962C8B-B14F-4D97-AF65-F5344CB8AC3E}">
        <p14:creationId xmlns:p14="http://schemas.microsoft.com/office/powerpoint/2010/main" val="681432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|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624968-CBFA-3AC9-40A5-3C4E4A9D4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0" y="0"/>
            <a:ext cx="5808000" cy="6858000"/>
          </a:xfrm>
          <a:custGeom>
            <a:avLst/>
            <a:gdLst>
              <a:gd name="connsiteX0" fmla="*/ 0 w 5808000"/>
              <a:gd name="connsiteY0" fmla="*/ 0 h 6858000"/>
              <a:gd name="connsiteX1" fmla="*/ 2702487 w 5808000"/>
              <a:gd name="connsiteY1" fmla="*/ 0 h 6858000"/>
              <a:gd name="connsiteX2" fmla="*/ 5808000 w 5808000"/>
              <a:gd name="connsiteY2" fmla="*/ 6858000 h 6858000"/>
              <a:gd name="connsiteX3" fmla="*/ 2045036 w 5808000"/>
              <a:gd name="connsiteY3" fmla="*/ 6858000 h 6858000"/>
              <a:gd name="connsiteX4" fmla="*/ 1559738 w 5808000"/>
              <a:gd name="connsiteY4" fmla="*/ 5757018 h 6858000"/>
              <a:gd name="connsiteX5" fmla="*/ 0 w 5808000"/>
              <a:gd name="connsiteY5" fmla="*/ 5757018 h 6858000"/>
              <a:gd name="connsiteX6" fmla="*/ 0 w 5808000"/>
              <a:gd name="connsiteY6" fmla="*/ 3693549 h 6858000"/>
              <a:gd name="connsiteX7" fmla="*/ 96476 w 5808000"/>
              <a:gd name="connsiteY7" fmla="*/ 3693549 h 6858000"/>
              <a:gd name="connsiteX8" fmla="*/ 664888 w 5808000"/>
              <a:gd name="connsiteY8" fmla="*/ 3693549 h 6858000"/>
              <a:gd name="connsiteX9" fmla="*/ 0 w 5808000"/>
              <a:gd name="connsiteY9" fmla="*/ 21224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8000" h="6858000">
                <a:moveTo>
                  <a:pt x="0" y="0"/>
                </a:moveTo>
                <a:lnTo>
                  <a:pt x="2702487" y="0"/>
                </a:lnTo>
                <a:lnTo>
                  <a:pt x="5808000" y="6858000"/>
                </a:lnTo>
                <a:lnTo>
                  <a:pt x="2045036" y="6858000"/>
                </a:lnTo>
                <a:lnTo>
                  <a:pt x="1559738" y="5757018"/>
                </a:lnTo>
                <a:lnTo>
                  <a:pt x="0" y="5757018"/>
                </a:lnTo>
                <a:lnTo>
                  <a:pt x="0" y="3693549"/>
                </a:lnTo>
                <a:lnTo>
                  <a:pt x="96476" y="3693549"/>
                </a:lnTo>
                <a:cubicBezTo>
                  <a:pt x="430851" y="3693549"/>
                  <a:pt x="662005" y="3693549"/>
                  <a:pt x="664888" y="3693549"/>
                </a:cubicBezTo>
                <a:lnTo>
                  <a:pt x="0" y="21224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DAC863-D01E-60B2-FE1A-5F1F8237F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4000" y="1920923"/>
            <a:ext cx="5184113" cy="25200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2pPr>
            <a:lvl3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3pPr>
            <a:lvl4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4pPr>
            <a:lvl5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5pPr>
            <a:lvl6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6pPr>
            <a:lvl7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7pPr>
            <a:lvl8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8pPr>
            <a:lvl9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Add contact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4344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2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| two per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624968-CBFA-3AC9-40A5-3C4E4A9D4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0" y="0"/>
            <a:ext cx="5808000" cy="6858000"/>
          </a:xfrm>
          <a:custGeom>
            <a:avLst/>
            <a:gdLst>
              <a:gd name="connsiteX0" fmla="*/ 0 w 5808000"/>
              <a:gd name="connsiteY0" fmla="*/ 0 h 6858000"/>
              <a:gd name="connsiteX1" fmla="*/ 2702487 w 5808000"/>
              <a:gd name="connsiteY1" fmla="*/ 0 h 6858000"/>
              <a:gd name="connsiteX2" fmla="*/ 5808000 w 5808000"/>
              <a:gd name="connsiteY2" fmla="*/ 6858000 h 6858000"/>
              <a:gd name="connsiteX3" fmla="*/ 2045036 w 5808000"/>
              <a:gd name="connsiteY3" fmla="*/ 6858000 h 6858000"/>
              <a:gd name="connsiteX4" fmla="*/ 1559738 w 5808000"/>
              <a:gd name="connsiteY4" fmla="*/ 5757018 h 6858000"/>
              <a:gd name="connsiteX5" fmla="*/ 0 w 5808000"/>
              <a:gd name="connsiteY5" fmla="*/ 5757018 h 6858000"/>
              <a:gd name="connsiteX6" fmla="*/ 0 w 5808000"/>
              <a:gd name="connsiteY6" fmla="*/ 3693549 h 6858000"/>
              <a:gd name="connsiteX7" fmla="*/ 96476 w 5808000"/>
              <a:gd name="connsiteY7" fmla="*/ 3693549 h 6858000"/>
              <a:gd name="connsiteX8" fmla="*/ 664888 w 5808000"/>
              <a:gd name="connsiteY8" fmla="*/ 3693549 h 6858000"/>
              <a:gd name="connsiteX9" fmla="*/ 0 w 5808000"/>
              <a:gd name="connsiteY9" fmla="*/ 21224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8000" h="6858000">
                <a:moveTo>
                  <a:pt x="0" y="0"/>
                </a:moveTo>
                <a:lnTo>
                  <a:pt x="2702487" y="0"/>
                </a:lnTo>
                <a:lnTo>
                  <a:pt x="5808000" y="6858000"/>
                </a:lnTo>
                <a:lnTo>
                  <a:pt x="2045036" y="6858000"/>
                </a:lnTo>
                <a:lnTo>
                  <a:pt x="1559738" y="5757018"/>
                </a:lnTo>
                <a:lnTo>
                  <a:pt x="0" y="5757018"/>
                </a:lnTo>
                <a:lnTo>
                  <a:pt x="0" y="3693549"/>
                </a:lnTo>
                <a:lnTo>
                  <a:pt x="96476" y="3693549"/>
                </a:lnTo>
                <a:cubicBezTo>
                  <a:pt x="430851" y="3693549"/>
                  <a:pt x="662005" y="3693549"/>
                  <a:pt x="664888" y="3693549"/>
                </a:cubicBezTo>
                <a:lnTo>
                  <a:pt x="0" y="21224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DAC863-D01E-60B2-FE1A-5F1F8237F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1135" y="1920923"/>
            <a:ext cx="2879999" cy="25200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2pPr>
            <a:lvl3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3pPr>
            <a:lvl4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4pPr>
            <a:lvl5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5pPr>
            <a:lvl6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6pPr>
            <a:lvl7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7pPr>
            <a:lvl8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8pPr>
            <a:lvl9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Add contact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B360EFC-42A8-EE6C-3BF1-D3CA5F84CC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8388" y="1920923"/>
            <a:ext cx="2879999" cy="25200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2pPr>
            <a:lvl3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3pPr>
            <a:lvl4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4pPr>
            <a:lvl5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5pPr>
            <a:lvl6pPr marL="0" indent="0" defTabSz="265113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6pPr>
            <a:lvl7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7pPr>
            <a:lvl8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8pPr>
            <a:lvl9pPr marL="0" indent="0" defTabSz="265113"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Add contact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60377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 userDrawn="1">
          <p15:clr>
            <a:srgbClr val="FBAE40"/>
          </p15:clr>
        </p15:guide>
        <p15:guide id="2" pos="3296" userDrawn="1">
          <p15:clr>
            <a:srgbClr val="FBAE40"/>
          </p15:clr>
        </p15:guide>
        <p15:guide id="3" pos="5473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64F39-5E1F-09CF-78FC-EBE31C54C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D7FF9A-7A12-690E-E935-AE3D0C410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2ED1C5-B27F-6608-59AD-549CBF7F2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3DA-789D-4F41-927B-2E4AB16AE054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5D9CE9-7F22-6D21-A36C-F0121CE2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9C752F-4BBB-0D94-F27D-6575A1E7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141-30F0-4FAA-8735-902BE4799C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68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|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0819BC1-B4E7-A231-C8EF-685DA6D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991100" cy="6858000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3834A7D-6EC0-4942-6A93-3EFD3B55F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4996086" cy="6858000"/>
          </a:xfrm>
          <a:custGeom>
            <a:avLst/>
            <a:gdLst>
              <a:gd name="connsiteX0" fmla="*/ 0 w 4996086"/>
              <a:gd name="connsiteY0" fmla="*/ 2440748 h 6858000"/>
              <a:gd name="connsiteX1" fmla="*/ 37781 w 4996086"/>
              <a:gd name="connsiteY1" fmla="*/ 2443757 h 6858000"/>
              <a:gd name="connsiteX2" fmla="*/ 4996086 w 4996086"/>
              <a:gd name="connsiteY2" fmla="*/ 5158424 h 6858000"/>
              <a:gd name="connsiteX3" fmla="*/ 4366513 w 4996086"/>
              <a:gd name="connsiteY3" fmla="*/ 6750838 h 6858000"/>
              <a:gd name="connsiteX4" fmla="*/ 4261311 w 4996086"/>
              <a:gd name="connsiteY4" fmla="*/ 6858000 h 6858000"/>
              <a:gd name="connsiteX5" fmla="*/ 0 w 4996086"/>
              <a:gd name="connsiteY5" fmla="*/ 6858000 h 6858000"/>
              <a:gd name="connsiteX6" fmla="*/ 0 w 4996086"/>
              <a:gd name="connsiteY6" fmla="*/ 6230013 h 6858000"/>
              <a:gd name="connsiteX7" fmla="*/ 197562 w 4996086"/>
              <a:gd name="connsiteY7" fmla="*/ 6219723 h 6858000"/>
              <a:gd name="connsiteX8" fmla="*/ 1648194 w 4996086"/>
              <a:gd name="connsiteY8" fmla="*/ 5434505 h 6858000"/>
              <a:gd name="connsiteX9" fmla="*/ 167833 w 4996086"/>
              <a:gd name="connsiteY9" fmla="*/ 4724196 h 6858000"/>
              <a:gd name="connsiteX10" fmla="*/ 0 w 4996086"/>
              <a:gd name="connsiteY10" fmla="*/ 4705720 h 6858000"/>
              <a:gd name="connsiteX11" fmla="*/ 0 w 4996086"/>
              <a:gd name="connsiteY11" fmla="*/ 0 h 6858000"/>
              <a:gd name="connsiteX12" fmla="*/ 3496118 w 4996086"/>
              <a:gd name="connsiteY12" fmla="*/ 0 h 6858000"/>
              <a:gd name="connsiteX13" fmla="*/ 3504412 w 4996086"/>
              <a:gd name="connsiteY13" fmla="*/ 5556 h 6858000"/>
              <a:gd name="connsiteX14" fmla="*/ 4606071 w 4996086"/>
              <a:gd name="connsiteY14" fmla="*/ 1871881 h 6858000"/>
              <a:gd name="connsiteX15" fmla="*/ 1367742 w 4996086"/>
              <a:gd name="connsiteY15" fmla="*/ 1871881 h 6858000"/>
              <a:gd name="connsiteX16" fmla="*/ 65559 w 4996086"/>
              <a:gd name="connsiteY16" fmla="*/ 1043923 h 6858000"/>
              <a:gd name="connsiteX17" fmla="*/ 0 w 4996086"/>
              <a:gd name="connsiteY17" fmla="*/ 10372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96086" h="6858000">
                <a:moveTo>
                  <a:pt x="0" y="2440748"/>
                </a:moveTo>
                <a:lnTo>
                  <a:pt x="37781" y="2443757"/>
                </a:lnTo>
                <a:cubicBezTo>
                  <a:pt x="3197257" y="2662860"/>
                  <a:pt x="4996086" y="3208420"/>
                  <a:pt x="4996086" y="5158424"/>
                </a:cubicBezTo>
                <a:cubicBezTo>
                  <a:pt x="4996086" y="5757945"/>
                  <a:pt x="4783529" y="6298954"/>
                  <a:pt x="4366513" y="6750838"/>
                </a:cubicBezTo>
                <a:lnTo>
                  <a:pt x="4261311" y="6858000"/>
                </a:lnTo>
                <a:lnTo>
                  <a:pt x="0" y="6858000"/>
                </a:lnTo>
                <a:lnTo>
                  <a:pt x="0" y="6230013"/>
                </a:lnTo>
                <a:lnTo>
                  <a:pt x="197562" y="6219723"/>
                </a:lnTo>
                <a:cubicBezTo>
                  <a:pt x="1138232" y="6152712"/>
                  <a:pt x="1648194" y="5858191"/>
                  <a:pt x="1648194" y="5434505"/>
                </a:cubicBezTo>
                <a:cubicBezTo>
                  <a:pt x="1648194" y="5037300"/>
                  <a:pt x="1235370" y="4850919"/>
                  <a:pt x="167833" y="4724196"/>
                </a:cubicBezTo>
                <a:lnTo>
                  <a:pt x="0" y="4705720"/>
                </a:lnTo>
                <a:close/>
                <a:moveTo>
                  <a:pt x="0" y="0"/>
                </a:moveTo>
                <a:lnTo>
                  <a:pt x="3496118" y="0"/>
                </a:lnTo>
                <a:lnTo>
                  <a:pt x="3504412" y="5556"/>
                </a:lnTo>
                <a:cubicBezTo>
                  <a:pt x="4134150" y="452106"/>
                  <a:pt x="4503929" y="1070490"/>
                  <a:pt x="4606071" y="1871881"/>
                </a:cubicBezTo>
                <a:lnTo>
                  <a:pt x="1367742" y="1871881"/>
                </a:lnTo>
                <a:cubicBezTo>
                  <a:pt x="1247317" y="1435145"/>
                  <a:pt x="812853" y="1136976"/>
                  <a:pt x="65559" y="1043923"/>
                </a:cubicBezTo>
                <a:lnTo>
                  <a:pt x="0" y="1037254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612000" tIns="1152000" rIns="2016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pic>
        <p:nvPicPr>
          <p:cNvPr id="4" name="Grafik 14">
            <a:extLst>
              <a:ext uri="{FF2B5EF4-FFF2-40B4-BE49-F238E27FC236}">
                <a16:creationId xmlns:a16="http://schemas.microsoft.com/office/drawing/2014/main" id="{E6E0CA20-0340-3799-0837-549EAE839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9508831" y="488907"/>
            <a:ext cx="2196000" cy="6670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59ED9C-4162-8454-582D-D060FFA587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4000" y="1917700"/>
            <a:ext cx="5184113" cy="2591300"/>
          </a:xfrm>
        </p:spPr>
        <p:txBody>
          <a:bodyPr anchor="b"/>
          <a:lstStyle>
            <a:lvl1pPr algn="l">
              <a:lnSpc>
                <a:spcPct val="85000"/>
              </a:lnSpc>
              <a:defRPr sz="4000" spc="4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(max. 4 lines)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FF9A87-BC74-6039-BA0D-49C2D3935C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4000" y="4868999"/>
            <a:ext cx="5184113" cy="13682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2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5pPr>
            <a:lvl6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6pPr>
            <a:lvl7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7pPr>
            <a:lvl8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8pPr>
            <a:lvl9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Subtitle of presentation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75313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| Macroshape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6A7E07-5BBC-818A-F7DE-A4CB8560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975350" cy="68580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0ECFF0D-FEC5-420E-A9C3-002A853D9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1" y="0"/>
            <a:ext cx="5979666" cy="6858000"/>
          </a:xfrm>
          <a:custGeom>
            <a:avLst/>
            <a:gdLst>
              <a:gd name="connsiteX0" fmla="*/ 0 w 5979666"/>
              <a:gd name="connsiteY0" fmla="*/ 2589870 h 6858000"/>
              <a:gd name="connsiteX1" fmla="*/ 5974815 w 5979666"/>
              <a:gd name="connsiteY1" fmla="*/ 6703508 h 6858000"/>
              <a:gd name="connsiteX2" fmla="*/ 5979666 w 5979666"/>
              <a:gd name="connsiteY2" fmla="*/ 6858000 h 6858000"/>
              <a:gd name="connsiteX3" fmla="*/ 0 w 5979666"/>
              <a:gd name="connsiteY3" fmla="*/ 6858000 h 6858000"/>
              <a:gd name="connsiteX4" fmla="*/ 8 w 5979666"/>
              <a:gd name="connsiteY4" fmla="*/ 0 h 6858000"/>
              <a:gd name="connsiteX5" fmla="*/ 4663279 w 5979666"/>
              <a:gd name="connsiteY5" fmla="*/ 0 h 6858000"/>
              <a:gd name="connsiteX6" fmla="*/ 4786952 w 5979666"/>
              <a:gd name="connsiteY6" fmla="*/ 208939 h 6858000"/>
              <a:gd name="connsiteX7" fmla="*/ 5323029 w 5979666"/>
              <a:gd name="connsiteY7" fmla="*/ 1885547 h 6858000"/>
              <a:gd name="connsiteX8" fmla="*/ 8 w 5979666"/>
              <a:gd name="connsiteY8" fmla="*/ 18855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9666" h="6858000">
                <a:moveTo>
                  <a:pt x="0" y="2589870"/>
                </a:moveTo>
                <a:cubicBezTo>
                  <a:pt x="3704094" y="3083750"/>
                  <a:pt x="5828613" y="4133472"/>
                  <a:pt x="5974815" y="6703508"/>
                </a:cubicBezTo>
                <a:lnTo>
                  <a:pt x="5979666" y="6858000"/>
                </a:lnTo>
                <a:lnTo>
                  <a:pt x="0" y="6858000"/>
                </a:lnTo>
                <a:close/>
                <a:moveTo>
                  <a:pt x="8" y="0"/>
                </a:moveTo>
                <a:lnTo>
                  <a:pt x="4663279" y="0"/>
                </a:lnTo>
                <a:lnTo>
                  <a:pt x="4786952" y="208939"/>
                </a:lnTo>
                <a:cubicBezTo>
                  <a:pt x="5062270" y="705147"/>
                  <a:pt x="5244308" y="1262342"/>
                  <a:pt x="5323029" y="1885547"/>
                </a:cubicBezTo>
                <a:lnTo>
                  <a:pt x="8" y="1885547"/>
                </a:lnTo>
                <a:close/>
              </a:path>
            </a:pathLst>
          </a:custGeom>
          <a:noFill/>
        </p:spPr>
        <p:txBody>
          <a:bodyPr wrap="square" lIns="612000" tIns="1152000" rIns="3024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pic>
        <p:nvPicPr>
          <p:cNvPr id="4" name="Grafik 14">
            <a:extLst>
              <a:ext uri="{FF2B5EF4-FFF2-40B4-BE49-F238E27FC236}">
                <a16:creationId xmlns:a16="http://schemas.microsoft.com/office/drawing/2014/main" id="{57BE9B3A-24B1-6197-EDAE-878FBB36F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9508831" y="488907"/>
            <a:ext cx="2196000" cy="6670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ADC9540-F5FC-D0B0-7410-DABBF028FA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4000" y="1917700"/>
            <a:ext cx="5184113" cy="2591300"/>
          </a:xfrm>
        </p:spPr>
        <p:txBody>
          <a:bodyPr anchor="b"/>
          <a:lstStyle>
            <a:lvl1pPr algn="l">
              <a:lnSpc>
                <a:spcPct val="85000"/>
              </a:lnSpc>
              <a:defRPr sz="4000" spc="4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(max. 4 lines)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2A7F398-AF1D-FFB8-4CE1-8C0A2263DD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4000" y="4868999"/>
            <a:ext cx="5184113" cy="13682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20" baseline="0">
                <a:latin typeface="+mn-lt"/>
              </a:defRPr>
            </a:lvl1pPr>
            <a:lvl2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2pPr>
            <a:lvl3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3pPr>
            <a:lvl4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4pPr>
            <a:lvl5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5pPr>
            <a:lvl6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6pPr>
            <a:lvl7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7pPr>
            <a:lvl8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8pPr>
            <a:lvl9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9pPr>
          </a:lstStyle>
          <a:p>
            <a:pPr lvl="0"/>
            <a:r>
              <a:rPr lang="en-US" dirty="0"/>
              <a:t>Subtitle of presentation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14218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| stone Macroshape 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3A4F35E-C7BF-442B-4C12-908C4EEFB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975350" cy="68580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0ECFF0D-FEC5-420E-A9C3-002A853D9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1" y="0"/>
            <a:ext cx="5979666" cy="6858000"/>
          </a:xfrm>
          <a:custGeom>
            <a:avLst/>
            <a:gdLst>
              <a:gd name="connsiteX0" fmla="*/ 0 w 5979666"/>
              <a:gd name="connsiteY0" fmla="*/ 2589870 h 6858000"/>
              <a:gd name="connsiteX1" fmla="*/ 5974815 w 5979666"/>
              <a:gd name="connsiteY1" fmla="*/ 6703508 h 6858000"/>
              <a:gd name="connsiteX2" fmla="*/ 5979666 w 5979666"/>
              <a:gd name="connsiteY2" fmla="*/ 6858000 h 6858000"/>
              <a:gd name="connsiteX3" fmla="*/ 0 w 5979666"/>
              <a:gd name="connsiteY3" fmla="*/ 6858000 h 6858000"/>
              <a:gd name="connsiteX4" fmla="*/ 8 w 5979666"/>
              <a:gd name="connsiteY4" fmla="*/ 0 h 6858000"/>
              <a:gd name="connsiteX5" fmla="*/ 4663279 w 5979666"/>
              <a:gd name="connsiteY5" fmla="*/ 0 h 6858000"/>
              <a:gd name="connsiteX6" fmla="*/ 4786952 w 5979666"/>
              <a:gd name="connsiteY6" fmla="*/ 208939 h 6858000"/>
              <a:gd name="connsiteX7" fmla="*/ 5323029 w 5979666"/>
              <a:gd name="connsiteY7" fmla="*/ 1885547 h 6858000"/>
              <a:gd name="connsiteX8" fmla="*/ 8 w 5979666"/>
              <a:gd name="connsiteY8" fmla="*/ 18855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9666" h="6858000">
                <a:moveTo>
                  <a:pt x="0" y="2589870"/>
                </a:moveTo>
                <a:cubicBezTo>
                  <a:pt x="3704094" y="3083750"/>
                  <a:pt x="5828613" y="4133472"/>
                  <a:pt x="5974815" y="6703508"/>
                </a:cubicBezTo>
                <a:lnTo>
                  <a:pt x="5979666" y="6858000"/>
                </a:lnTo>
                <a:lnTo>
                  <a:pt x="0" y="6858000"/>
                </a:lnTo>
                <a:close/>
                <a:moveTo>
                  <a:pt x="8" y="0"/>
                </a:moveTo>
                <a:lnTo>
                  <a:pt x="4663279" y="0"/>
                </a:lnTo>
                <a:lnTo>
                  <a:pt x="4786952" y="208939"/>
                </a:lnTo>
                <a:cubicBezTo>
                  <a:pt x="5062270" y="705147"/>
                  <a:pt x="5244308" y="1262342"/>
                  <a:pt x="5323029" y="1885547"/>
                </a:cubicBezTo>
                <a:lnTo>
                  <a:pt x="8" y="1885547"/>
                </a:lnTo>
                <a:close/>
              </a:path>
            </a:pathLst>
          </a:custGeom>
          <a:noFill/>
        </p:spPr>
        <p:txBody>
          <a:bodyPr wrap="square" lIns="612000" tIns="1152000" rIns="3024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pic>
        <p:nvPicPr>
          <p:cNvPr id="4" name="Grafik 14">
            <a:extLst>
              <a:ext uri="{FF2B5EF4-FFF2-40B4-BE49-F238E27FC236}">
                <a16:creationId xmlns:a16="http://schemas.microsoft.com/office/drawing/2014/main" id="{6CAAD768-BD34-38D8-260D-85DBDFF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9508831" y="488907"/>
            <a:ext cx="2196000" cy="66709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D5277C4-C89D-1AB7-8077-BB1F73FF8E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4000" y="1917700"/>
            <a:ext cx="5184113" cy="2591300"/>
          </a:xfrm>
        </p:spPr>
        <p:txBody>
          <a:bodyPr anchor="b"/>
          <a:lstStyle>
            <a:lvl1pPr algn="l">
              <a:lnSpc>
                <a:spcPct val="85000"/>
              </a:lnSpc>
              <a:defRPr sz="4000" spc="4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(max. 4 lines)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7E58D81-0CBE-7877-46B8-6DA94B8F8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4000" y="4868999"/>
            <a:ext cx="5184113" cy="13682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20" baseline="0">
                <a:latin typeface="+mn-lt"/>
              </a:defRPr>
            </a:lvl1pPr>
            <a:lvl2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2pPr>
            <a:lvl3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3pPr>
            <a:lvl4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4pPr>
            <a:lvl5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5pPr>
            <a:lvl6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6pPr>
            <a:lvl7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7pPr>
            <a:lvl8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8pPr>
            <a:lvl9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latin typeface="+mn-lt"/>
              </a:defRPr>
            </a:lvl9pPr>
          </a:lstStyle>
          <a:p>
            <a:pPr lvl="0"/>
            <a:r>
              <a:rPr lang="en-US" dirty="0"/>
              <a:t>Subtitle of presentation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29161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| blue Macroshape 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5E8E195-1F48-8B73-C328-92BE00536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975350" cy="68580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0ECFF0D-FEC5-420E-A9C3-002A853D9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1" y="0"/>
            <a:ext cx="5979666" cy="6858000"/>
          </a:xfrm>
          <a:custGeom>
            <a:avLst/>
            <a:gdLst>
              <a:gd name="connsiteX0" fmla="*/ 0 w 5979666"/>
              <a:gd name="connsiteY0" fmla="*/ 2589870 h 6858000"/>
              <a:gd name="connsiteX1" fmla="*/ 5974815 w 5979666"/>
              <a:gd name="connsiteY1" fmla="*/ 6703508 h 6858000"/>
              <a:gd name="connsiteX2" fmla="*/ 5979666 w 5979666"/>
              <a:gd name="connsiteY2" fmla="*/ 6858000 h 6858000"/>
              <a:gd name="connsiteX3" fmla="*/ 0 w 5979666"/>
              <a:gd name="connsiteY3" fmla="*/ 6858000 h 6858000"/>
              <a:gd name="connsiteX4" fmla="*/ 8 w 5979666"/>
              <a:gd name="connsiteY4" fmla="*/ 0 h 6858000"/>
              <a:gd name="connsiteX5" fmla="*/ 4663279 w 5979666"/>
              <a:gd name="connsiteY5" fmla="*/ 0 h 6858000"/>
              <a:gd name="connsiteX6" fmla="*/ 4786952 w 5979666"/>
              <a:gd name="connsiteY6" fmla="*/ 208939 h 6858000"/>
              <a:gd name="connsiteX7" fmla="*/ 5323029 w 5979666"/>
              <a:gd name="connsiteY7" fmla="*/ 1885547 h 6858000"/>
              <a:gd name="connsiteX8" fmla="*/ 8 w 5979666"/>
              <a:gd name="connsiteY8" fmla="*/ 18855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9666" h="6858000">
                <a:moveTo>
                  <a:pt x="0" y="2589870"/>
                </a:moveTo>
                <a:cubicBezTo>
                  <a:pt x="3704094" y="3083750"/>
                  <a:pt x="5828613" y="4133472"/>
                  <a:pt x="5974815" y="6703508"/>
                </a:cubicBezTo>
                <a:lnTo>
                  <a:pt x="5979666" y="6858000"/>
                </a:lnTo>
                <a:lnTo>
                  <a:pt x="0" y="6858000"/>
                </a:lnTo>
                <a:close/>
                <a:moveTo>
                  <a:pt x="8" y="0"/>
                </a:moveTo>
                <a:lnTo>
                  <a:pt x="4663279" y="0"/>
                </a:lnTo>
                <a:lnTo>
                  <a:pt x="4786952" y="208939"/>
                </a:lnTo>
                <a:cubicBezTo>
                  <a:pt x="5062270" y="705147"/>
                  <a:pt x="5244308" y="1262342"/>
                  <a:pt x="5323029" y="1885547"/>
                </a:cubicBezTo>
                <a:lnTo>
                  <a:pt x="8" y="1885547"/>
                </a:lnTo>
                <a:close/>
              </a:path>
            </a:pathLst>
          </a:custGeom>
          <a:noFill/>
        </p:spPr>
        <p:txBody>
          <a:bodyPr wrap="square" lIns="612000" tIns="1152000" rIns="3024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pic>
        <p:nvPicPr>
          <p:cNvPr id="4" name="Grafik 14">
            <a:extLst>
              <a:ext uri="{FF2B5EF4-FFF2-40B4-BE49-F238E27FC236}">
                <a16:creationId xmlns:a16="http://schemas.microsoft.com/office/drawing/2014/main" id="{57BAA185-986F-4294-6225-3853747F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9508831" y="488907"/>
            <a:ext cx="2196000" cy="66709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CD3BA5D-4BF3-0F32-BE0E-5E19228BBD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4000" y="1917700"/>
            <a:ext cx="5184113" cy="2591300"/>
          </a:xfrm>
        </p:spPr>
        <p:txBody>
          <a:bodyPr anchor="b"/>
          <a:lstStyle>
            <a:lvl1pPr algn="l">
              <a:lnSpc>
                <a:spcPct val="85000"/>
              </a:lnSpc>
              <a:defRPr sz="4000" spc="4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(max. 4 lines)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A055879-1328-01E9-4B01-4E107A3C0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4000" y="4868999"/>
            <a:ext cx="5184113" cy="136828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2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5pPr>
            <a:lvl6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6pPr>
            <a:lvl7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7pPr>
            <a:lvl8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8pPr>
            <a:lvl9pPr marL="0" indent="0" algn="l">
              <a:spcBef>
                <a:spcPts val="9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Subtitle of presentation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7006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97">
            <a:extLst>
              <a:ext uri="{FF2B5EF4-FFF2-40B4-BE49-F238E27FC236}">
                <a16:creationId xmlns:a16="http://schemas.microsoft.com/office/drawing/2014/main" id="{F56BF16E-ABA4-3583-ED85-C99548D6A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761582" cy="6858008"/>
          </a:xfrm>
          <a:custGeom>
            <a:avLst/>
            <a:gdLst>
              <a:gd name="connsiteX0" fmla="*/ 0 w 3761582"/>
              <a:gd name="connsiteY0" fmla="*/ 0 h 6858008"/>
              <a:gd name="connsiteX1" fmla="*/ 3158418 w 3761582"/>
              <a:gd name="connsiteY1" fmla="*/ 0 h 6858008"/>
              <a:gd name="connsiteX2" fmla="*/ 271572 w 3761582"/>
              <a:gd name="connsiteY2" fmla="*/ 2478925 h 6858008"/>
              <a:gd name="connsiteX3" fmla="*/ 3761582 w 3761582"/>
              <a:gd name="connsiteY3" fmla="*/ 6858008 h 6858008"/>
              <a:gd name="connsiteX4" fmla="*/ 0 w 3761582"/>
              <a:gd name="connsiteY4" fmla="*/ 6858008 h 68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582" h="6858008">
                <a:moveTo>
                  <a:pt x="0" y="0"/>
                </a:moveTo>
                <a:lnTo>
                  <a:pt x="3158418" y="0"/>
                </a:lnTo>
                <a:cubicBezTo>
                  <a:pt x="2729575" y="1251661"/>
                  <a:pt x="1662692" y="1948968"/>
                  <a:pt x="271572" y="2478925"/>
                </a:cubicBezTo>
                <a:lnTo>
                  <a:pt x="3761582" y="6858008"/>
                </a:lnTo>
                <a:lnTo>
                  <a:pt x="0" y="6858008"/>
                </a:lnTo>
                <a:close/>
              </a:path>
            </a:pathLst>
          </a:custGeom>
          <a:solidFill>
            <a:schemeClr val="bg2"/>
          </a:solidFill>
          <a:ln w="470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AD931-332F-6197-BD5D-8869A165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E3A3-3AF8-A990-93B8-94E12B26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2946" y="1917700"/>
            <a:ext cx="2879054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4741A-A250-E515-7681-117D947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F29B-1EED-4C4A-89A9-0153FCAA7308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123B5-076F-3A17-EEDA-E3322927E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93A5FA-5AB8-2422-3256-3A1446D89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337" y="1917700"/>
            <a:ext cx="1152663" cy="720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24CE8A-60CD-7806-DEB5-DB73274B83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0000" y="1917700"/>
            <a:ext cx="4608113" cy="720725"/>
          </a:xfrm>
        </p:spPr>
        <p:txBody>
          <a:bodyPr tIns="108000"/>
          <a:lstStyle>
            <a:lvl1pPr>
              <a:spcBef>
                <a:spcPts val="0"/>
              </a:spcBef>
              <a:spcAft>
                <a:spcPts val="100"/>
              </a:spcAft>
              <a:defRPr/>
            </a:lvl1pPr>
            <a:lvl2pPr>
              <a:spcBef>
                <a:spcPts val="100"/>
              </a:spcBef>
              <a:spcAft>
                <a:spcPts val="100"/>
              </a:spcAft>
              <a:defRPr/>
            </a:lvl2pPr>
            <a:lvl3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3pPr>
            <a:lvl4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4pPr>
            <a:lvl5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5pPr>
            <a:lvl6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6pPr>
            <a:lvl7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7pPr>
            <a:lvl8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8pPr>
            <a:lvl9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9pPr>
          </a:lstStyle>
          <a:p>
            <a:pPr lvl="0"/>
            <a:r>
              <a:rPr lang="en-US" dirty="0"/>
              <a:t>Click to edit agenda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B70453-F7F2-E9A6-30CB-89172AD9C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7337" y="2816468"/>
            <a:ext cx="1152663" cy="720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D20AD56-4C86-519C-ED72-2CE01B2847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0000" y="2816468"/>
            <a:ext cx="4608113" cy="720725"/>
          </a:xfrm>
        </p:spPr>
        <p:txBody>
          <a:bodyPr tIns="108000"/>
          <a:lstStyle>
            <a:lvl1pPr>
              <a:spcBef>
                <a:spcPts val="0"/>
              </a:spcBef>
              <a:spcAft>
                <a:spcPts val="100"/>
              </a:spcAft>
              <a:defRPr/>
            </a:lvl1pPr>
            <a:lvl2pPr>
              <a:spcBef>
                <a:spcPts val="100"/>
              </a:spcBef>
              <a:spcAft>
                <a:spcPts val="100"/>
              </a:spcAft>
              <a:defRPr/>
            </a:lvl2pPr>
            <a:lvl3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3pPr>
            <a:lvl4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4pPr>
            <a:lvl5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5pPr>
            <a:lvl6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6pPr>
            <a:lvl7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7pPr>
            <a:lvl8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8pPr>
            <a:lvl9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9pPr>
          </a:lstStyle>
          <a:p>
            <a:pPr lvl="0"/>
            <a:r>
              <a:rPr lang="en-US" dirty="0"/>
              <a:t>Click to edit agenda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A6C143-AF91-2010-2A51-DD72DA8F3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7337" y="3715236"/>
            <a:ext cx="1152663" cy="720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C74B252-E82D-D8A7-6448-F13521963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0000" y="3715236"/>
            <a:ext cx="4608113" cy="720725"/>
          </a:xfrm>
        </p:spPr>
        <p:txBody>
          <a:bodyPr tIns="108000"/>
          <a:lstStyle>
            <a:lvl1pPr>
              <a:spcBef>
                <a:spcPts val="0"/>
              </a:spcBef>
              <a:spcAft>
                <a:spcPts val="100"/>
              </a:spcAft>
              <a:defRPr/>
            </a:lvl1pPr>
            <a:lvl2pPr>
              <a:spcBef>
                <a:spcPts val="100"/>
              </a:spcBef>
              <a:spcAft>
                <a:spcPts val="100"/>
              </a:spcAft>
              <a:defRPr/>
            </a:lvl2pPr>
            <a:lvl3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3pPr>
            <a:lvl4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4pPr>
            <a:lvl5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5pPr>
            <a:lvl6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6pPr>
            <a:lvl7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7pPr>
            <a:lvl8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8pPr>
            <a:lvl9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9pPr>
          </a:lstStyle>
          <a:p>
            <a:pPr lvl="0"/>
            <a:r>
              <a:rPr lang="en-US" dirty="0"/>
              <a:t>Click to edit agenda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951E4E0-007C-C0E7-BF54-C3EDC8AD2C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7337" y="4614004"/>
            <a:ext cx="1152663" cy="720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2023F59-227D-BE53-BB61-7A9E6527A0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60000" y="4614004"/>
            <a:ext cx="4608113" cy="720725"/>
          </a:xfrm>
        </p:spPr>
        <p:txBody>
          <a:bodyPr tIns="108000"/>
          <a:lstStyle>
            <a:lvl1pPr>
              <a:spcBef>
                <a:spcPts val="0"/>
              </a:spcBef>
              <a:spcAft>
                <a:spcPts val="100"/>
              </a:spcAft>
              <a:defRPr/>
            </a:lvl1pPr>
            <a:lvl2pPr>
              <a:spcBef>
                <a:spcPts val="100"/>
              </a:spcBef>
              <a:spcAft>
                <a:spcPts val="100"/>
              </a:spcAft>
              <a:defRPr/>
            </a:lvl2pPr>
            <a:lvl3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3pPr>
            <a:lvl4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4pPr>
            <a:lvl5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5pPr>
            <a:lvl6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6pPr>
            <a:lvl7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7pPr>
            <a:lvl8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8pPr>
            <a:lvl9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9pPr>
          </a:lstStyle>
          <a:p>
            <a:pPr lvl="0"/>
            <a:r>
              <a:rPr lang="en-US" dirty="0"/>
              <a:t>Click to edit agenda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AEEC05F-B4AF-45DD-9CA6-1CCB3D5056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07337" y="5512773"/>
            <a:ext cx="1152663" cy="720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3200" b="0">
                <a:solidFill>
                  <a:schemeClr val="tx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C2C771F-99A7-1C38-8FD0-C171A63266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60000" y="5512773"/>
            <a:ext cx="4608113" cy="720725"/>
          </a:xfrm>
        </p:spPr>
        <p:txBody>
          <a:bodyPr tIns="108000"/>
          <a:lstStyle>
            <a:lvl1pPr>
              <a:spcBef>
                <a:spcPts val="0"/>
              </a:spcBef>
              <a:spcAft>
                <a:spcPts val="100"/>
              </a:spcAft>
              <a:defRPr/>
            </a:lvl1pPr>
            <a:lvl2pPr>
              <a:spcBef>
                <a:spcPts val="100"/>
              </a:spcBef>
              <a:spcAft>
                <a:spcPts val="100"/>
              </a:spcAft>
              <a:defRPr/>
            </a:lvl2pPr>
            <a:lvl3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3pPr>
            <a:lvl4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4pPr>
            <a:lvl5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5pPr>
            <a:lvl6pPr marL="0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6pPr>
            <a:lvl7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7pPr>
            <a:lvl8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8pPr>
            <a:lvl9pPr marL="0" indent="0">
              <a:spcBef>
                <a:spcPts val="100"/>
              </a:spcBef>
              <a:spcAft>
                <a:spcPts val="100"/>
              </a:spcAft>
              <a:buNone/>
              <a:defRPr sz="1600" b="0">
                <a:latin typeface="+mn-lt"/>
              </a:defRPr>
            </a:lvl9pPr>
          </a:lstStyle>
          <a:p>
            <a:pPr lvl="0"/>
            <a:r>
              <a:rPr lang="en-US" dirty="0"/>
              <a:t>Click to edit agenda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3498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C2EE86A-2F33-0362-42E5-A064CE7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"/>
            <a:ext cx="8819576" cy="6857997"/>
          </a:xfrm>
          <a:custGeom>
            <a:avLst/>
            <a:gdLst>
              <a:gd name="connsiteX0" fmla="*/ 1808376 w 8819576"/>
              <a:gd name="connsiteY0" fmla="*/ 0 h 6857997"/>
              <a:gd name="connsiteX1" fmla="*/ 8819576 w 8819576"/>
              <a:gd name="connsiteY1" fmla="*/ 0 h 6857997"/>
              <a:gd name="connsiteX2" fmla="*/ 8673824 w 8819576"/>
              <a:gd name="connsiteY2" fmla="*/ 346304 h 6857997"/>
              <a:gd name="connsiteX3" fmla="*/ 5141148 w 8819576"/>
              <a:gd name="connsiteY3" fmla="*/ 3080793 h 6857997"/>
              <a:gd name="connsiteX4" fmla="*/ 8152700 w 8819576"/>
              <a:gd name="connsiteY4" fmla="*/ 6857997 h 6857997"/>
              <a:gd name="connsiteX5" fmla="*/ 656762 w 8819576"/>
              <a:gd name="connsiteY5" fmla="*/ 6857997 h 6857997"/>
              <a:gd name="connsiteX6" fmla="*/ 0 w 8819576"/>
              <a:gd name="connsiteY6" fmla="*/ 6046462 h 6857997"/>
              <a:gd name="connsiteX7" fmla="*/ 0 w 8819576"/>
              <a:gd name="connsiteY7" fmla="*/ 663648 h 6857997"/>
              <a:gd name="connsiteX8" fmla="*/ 87238 w 8819576"/>
              <a:gd name="connsiteY8" fmla="*/ 656636 h 6857997"/>
              <a:gd name="connsiteX9" fmla="*/ 1768798 w 8819576"/>
              <a:gd name="connsiteY9" fmla="*/ 38506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19576" h="6857997">
                <a:moveTo>
                  <a:pt x="1808376" y="0"/>
                </a:moveTo>
                <a:lnTo>
                  <a:pt x="8819576" y="0"/>
                </a:lnTo>
                <a:lnTo>
                  <a:pt x="8673824" y="346304"/>
                </a:lnTo>
                <a:cubicBezTo>
                  <a:pt x="8034404" y="1676129"/>
                  <a:pt x="6758606" y="2466522"/>
                  <a:pt x="5141148" y="3080793"/>
                </a:cubicBezTo>
                <a:lnTo>
                  <a:pt x="8152700" y="6857997"/>
                </a:lnTo>
                <a:lnTo>
                  <a:pt x="656762" y="6857997"/>
                </a:lnTo>
                <a:lnTo>
                  <a:pt x="0" y="6046462"/>
                </a:lnTo>
                <a:lnTo>
                  <a:pt x="0" y="663648"/>
                </a:lnTo>
                <a:lnTo>
                  <a:pt x="87238" y="656636"/>
                </a:lnTo>
                <a:cubicBezTo>
                  <a:pt x="810192" y="576175"/>
                  <a:pt x="1378018" y="373391"/>
                  <a:pt x="1768798" y="3850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612000" tIns="1152000" rIns="5760000" bIns="144000" anchor="ctr" anchorCtr="0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To insert a picture, click the icon or go to “Insert” and select “Pictures”.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FF6409-1086-FFD3-4125-928955CEB0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000" y="2205001"/>
            <a:ext cx="4032113" cy="79103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FontTx/>
              <a:buNone/>
              <a:defRPr sz="8000" spc="4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E429F4-CD56-3A63-CAC7-FA36D1914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000" y="3357000"/>
            <a:ext cx="4032113" cy="1728000"/>
          </a:xfrm>
        </p:spPr>
        <p:txBody>
          <a:bodyPr anchor="t" anchorCtr="0"/>
          <a:lstStyle>
            <a:lvl1pPr>
              <a:lnSpc>
                <a:spcPct val="90000"/>
              </a:lnSpc>
              <a:defRPr sz="4000" spc="40" baseline="0"/>
            </a:lvl1pPr>
          </a:lstStyle>
          <a:p>
            <a:r>
              <a:rPr lang="en-US" dirty="0"/>
              <a:t>Name of the current chapter (max. 3 lines)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2E27BE-DA16-87C5-788C-7EE39730F2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36000" y="5301000"/>
            <a:ext cx="4032113" cy="576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6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Optional 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18680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847B52-6D24-1DF0-296F-A8967D86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000" y="6475894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>
              <a:defRPr sz="800">
                <a:solidFill>
                  <a:schemeClr val="tx1"/>
                </a:solidFill>
              </a:defRPr>
            </a:lvl1pPr>
            <a:lvl2pPr marL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algn="r">
              <a:defRPr sz="800"/>
            </a:lvl6pPr>
            <a:lvl7pPr marL="0" algn="r">
              <a:defRPr sz="800"/>
            </a:lvl7pPr>
            <a:lvl8pPr marL="0" algn="r">
              <a:defRPr sz="800"/>
            </a:lvl8pPr>
            <a:lvl9pPr marL="0" algn="r">
              <a:defRPr sz="800"/>
            </a:lvl9pPr>
          </a:lstStyle>
          <a:p>
            <a:fld id="{F039F999-F590-42A3-94BB-CEAFBB70F8B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01F1EF-A961-A609-C655-30D382CF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49000"/>
            <a:ext cx="9216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F11D21-3011-6C50-6424-A60D2BA57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000" y="1917699"/>
            <a:ext cx="10944000" cy="43195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Heading (Use the “Increase/Decrease List Level function” to switch between the predefined text formats)</a:t>
            </a:r>
            <a:endParaRPr lang="en-US" dirty="0"/>
          </a:p>
          <a:p>
            <a:pPr lvl="1"/>
            <a:r>
              <a:rPr lang="en-US" dirty="0"/>
              <a:t>Second level (body text)</a:t>
            </a:r>
          </a:p>
          <a:p>
            <a:pPr lvl="2"/>
            <a:r>
              <a:rPr lang="en-US" dirty="0"/>
              <a:t>Third level (first bullet list level)</a:t>
            </a:r>
          </a:p>
          <a:p>
            <a:pPr lvl="3"/>
            <a:r>
              <a:rPr lang="en-US" dirty="0"/>
              <a:t>Fourth level (second bullet list level)</a:t>
            </a:r>
          </a:p>
          <a:p>
            <a:pPr lvl="4"/>
            <a:r>
              <a:rPr lang="en-US" dirty="0"/>
              <a:t>Fifth level (heading small – for written documentation only)</a:t>
            </a:r>
          </a:p>
          <a:p>
            <a:pPr lvl="5"/>
            <a:r>
              <a:rPr lang="en-US" dirty="0"/>
              <a:t>Sixth level (body text small)</a:t>
            </a:r>
          </a:p>
          <a:p>
            <a:pPr lvl="6"/>
            <a:r>
              <a:rPr lang="en-US" dirty="0"/>
              <a:t>Seventh level (first bullet list level small)</a:t>
            </a:r>
          </a:p>
          <a:p>
            <a:pPr lvl="7"/>
            <a:r>
              <a:rPr lang="en-US" dirty="0"/>
              <a:t>Eighth level (second bullet list level small)</a:t>
            </a:r>
          </a:p>
          <a:p>
            <a:pPr lvl="8"/>
            <a:r>
              <a:rPr lang="en-US" dirty="0"/>
              <a:t>Ninth level (second bullet list level small)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9E0A86-2EFE-4B34-84DF-A8D6974D1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000" y="6475894"/>
            <a:ext cx="79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>
              <a:defRPr sz="800">
                <a:solidFill>
                  <a:schemeClr val="tx1"/>
                </a:solidFill>
                <a:latin typeface="+mn-lt"/>
              </a:defRPr>
            </a:lvl1pPr>
            <a:lvl2pPr marL="0">
              <a:defRPr sz="800">
                <a:latin typeface="+mn-lt"/>
              </a:defRPr>
            </a:lvl2pPr>
            <a:lvl3pPr marL="0">
              <a:defRPr sz="800">
                <a:latin typeface="+mn-lt"/>
              </a:defRPr>
            </a:lvl3pPr>
            <a:lvl4pPr marL="0">
              <a:defRPr sz="800">
                <a:latin typeface="+mn-lt"/>
              </a:defRPr>
            </a:lvl4pPr>
            <a:lvl5pPr marL="0">
              <a:defRPr sz="800">
                <a:latin typeface="+mn-lt"/>
              </a:defRPr>
            </a:lvl5pPr>
            <a:lvl6pPr marL="0">
              <a:defRPr sz="800">
                <a:latin typeface="+mn-lt"/>
              </a:defRPr>
            </a:lvl6pPr>
            <a:lvl7pPr marL="0">
              <a:defRPr sz="800">
                <a:latin typeface="+mn-lt"/>
              </a:defRPr>
            </a:lvl7pPr>
            <a:lvl8pPr marL="0">
              <a:defRPr sz="800">
                <a:latin typeface="+mn-lt"/>
              </a:defRPr>
            </a:lvl8pPr>
            <a:lvl9pPr marL="0">
              <a:defRPr sz="800">
                <a:latin typeface="+mn-lt"/>
              </a:defRPr>
            </a:lvl9pPr>
          </a:lstStyle>
          <a:p>
            <a:fld id="{B5C9CAC7-106E-46C2-9FDF-05C7786E9125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4F23DF-F781-087C-EE91-80B5A1AC7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000" y="6475894"/>
            <a:ext cx="921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>
              <a:defRPr sz="800">
                <a:solidFill>
                  <a:schemeClr val="tx1"/>
                </a:solidFill>
              </a:defRPr>
            </a:lvl1pPr>
            <a:lvl2pPr marL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algn="r">
              <a:defRPr sz="800"/>
            </a:lvl6pPr>
            <a:lvl7pPr marL="0" algn="r">
              <a:defRPr sz="800"/>
            </a:lvl7pPr>
            <a:lvl8pPr marL="0" algn="r">
              <a:defRPr sz="800"/>
            </a:lvl8pPr>
            <a:lvl9pPr marL="0" algn="r">
              <a:defRPr sz="800"/>
            </a:lvl9pPr>
          </a:lstStyle>
          <a:p>
            <a:r>
              <a:rPr lang="en-US"/>
              <a:t>Corporate presentation</a:t>
            </a:r>
            <a:endParaRPr lang="en-US" dirty="0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02FAC86F-E3FE-EB3C-95CB-D30165DCA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 bwMode="ltGray">
          <a:xfrm>
            <a:off x="10081260" y="524658"/>
            <a:ext cx="1589808" cy="482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5D1EEBF-A4DF-1D59-F5F8-9D9B9358F6FD}"/>
              </a:ext>
            </a:extLst>
          </p:cNvPr>
          <p:cNvGrpSpPr/>
          <p:nvPr userDrawn="1"/>
        </p:nvGrpSpPr>
        <p:grpSpPr>
          <a:xfrm>
            <a:off x="624000" y="-171000"/>
            <a:ext cx="10944000" cy="72000"/>
            <a:chOff x="624000" y="-171000"/>
            <a:chExt cx="10944000" cy="72000"/>
          </a:xfrm>
        </p:grpSpPr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ED6900F2-591E-475B-81AC-9BFE86070743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24000" y="-171000"/>
              <a:ext cx="0" cy="72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E33C3734-A07E-701A-C89A-23BF5A4B192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808000" y="-171000"/>
              <a:ext cx="0" cy="72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2F6686DF-09A1-CE2B-41DD-2ACDF342390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384000" y="-171000"/>
              <a:ext cx="0" cy="72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DC6C2B03-5FED-B056-D328-C06916184FD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1568000" y="-171000"/>
              <a:ext cx="0" cy="72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E1A34F59-06D4-955B-9AD0-5372A2BD9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8000" y="1917700"/>
            <a:ext cx="72000" cy="4319300"/>
            <a:chOff x="-168000" y="1917700"/>
            <a:chExt cx="72000" cy="4319300"/>
          </a:xfrm>
        </p:grpSpPr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F1F5D562-5A70-FEDB-2C1C-67148CCC87B0}"/>
                </a:ext>
              </a:extLst>
            </p:cNvPr>
            <p:cNvCxnSpPr>
              <a:cxnSpLocks/>
            </p:cNvCxnSpPr>
            <p:nvPr/>
          </p:nvCxnSpPr>
          <p:spPr bwMode="gray">
            <a:xfrm rot="16200000">
              <a:off x="-132000" y="6201000"/>
              <a:ext cx="0" cy="72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437CEC61-4A5F-3A09-2C86-2370F846478E}"/>
                </a:ext>
              </a:extLst>
            </p:cNvPr>
            <p:cNvCxnSpPr>
              <a:cxnSpLocks/>
            </p:cNvCxnSpPr>
            <p:nvPr/>
          </p:nvCxnSpPr>
          <p:spPr bwMode="gray">
            <a:xfrm rot="16200000">
              <a:off x="-132000" y="1881700"/>
              <a:ext cx="0" cy="72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08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11" r:id="rId2"/>
    <p:sldLayoutId id="2147483783" r:id="rId3"/>
    <p:sldLayoutId id="2147483807" r:id="rId4"/>
    <p:sldLayoutId id="2147483784" r:id="rId5"/>
    <p:sldLayoutId id="2147483785" r:id="rId6"/>
    <p:sldLayoutId id="2147483808" r:id="rId7"/>
    <p:sldLayoutId id="2147483789" r:id="rId8"/>
    <p:sldLayoutId id="2147483774" r:id="rId9"/>
    <p:sldLayoutId id="2147483786" r:id="rId10"/>
    <p:sldLayoutId id="2147483809" r:id="rId11"/>
    <p:sldLayoutId id="2147483773" r:id="rId12"/>
    <p:sldLayoutId id="2147483775" r:id="rId13"/>
    <p:sldLayoutId id="2147483781" r:id="rId14"/>
    <p:sldLayoutId id="2147483812" r:id="rId15"/>
    <p:sldLayoutId id="2147483790" r:id="rId16"/>
    <p:sldLayoutId id="2147483793" r:id="rId17"/>
    <p:sldLayoutId id="2147483794" r:id="rId18"/>
    <p:sldLayoutId id="2147483791" r:id="rId19"/>
    <p:sldLayoutId id="2147483792" r:id="rId20"/>
    <p:sldLayoutId id="2147483777" r:id="rId21"/>
    <p:sldLayoutId id="2147483778" r:id="rId22"/>
    <p:sldLayoutId id="2147483779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10" r:id="rId33"/>
    <p:sldLayoutId id="2147483804" r:id="rId34"/>
    <p:sldLayoutId id="2147483806" r:id="rId35"/>
    <p:sldLayoutId id="2147483805" r:id="rId36"/>
    <p:sldLayoutId id="2147483813" r:id="rId3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600"/>
        </a:spcBef>
        <a:spcAft>
          <a:spcPts val="300"/>
        </a:spcAft>
        <a:buFontTx/>
        <a:buNone/>
        <a:defRPr sz="1600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+mn-cs"/>
        </a:defRPr>
      </a:lvl1pPr>
      <a:lvl2pPr marL="0" indent="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4000"/>
        </a:lnSpc>
        <a:spcBef>
          <a:spcPts val="10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" indent="-144000" algn="l" defTabSz="914400" rtl="0" eaLnBrk="1" latinLnBrk="0" hangingPunct="1">
        <a:lnSpc>
          <a:spcPct val="114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0" indent="-144000" algn="l" defTabSz="914400" rtl="0" eaLnBrk="1" latinLnBrk="0" hangingPunct="1">
        <a:lnSpc>
          <a:spcPct val="114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144000" algn="l" defTabSz="914400" rtl="0" eaLnBrk="1" latinLnBrk="0" hangingPunct="1">
        <a:lnSpc>
          <a:spcPct val="114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8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96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95.sv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2.svg"/><Relationship Id="rId11" Type="http://schemas.openxmlformats.org/officeDocument/2006/relationships/image" Target="../media/image94.pn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ria.com/sustainability-report-2023/" TargetMode="Externa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ia.com/" TargetMode="External"/><Relationship Id="rId2" Type="http://schemas.openxmlformats.org/officeDocument/2006/relationships/hyperlink" Target="mailto:info@saria.de" TargetMode="Externa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10" Type="http://schemas.openxmlformats.org/officeDocument/2006/relationships/image" Target="../media/image22.sv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png"/><Relationship Id="rId27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hyperlink" Target="https://www.youtube.com/watch?v=r89qG3IBvJI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sv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6" Type="http://schemas.openxmlformats.org/officeDocument/2006/relationships/image" Target="../media/image8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5" Type="http://schemas.openxmlformats.org/officeDocument/2006/relationships/image" Target="../media/image8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Relationship Id="rId1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91.png"/><Relationship Id="rId3" Type="http://schemas.openxmlformats.org/officeDocument/2006/relationships/image" Target="../media/image80.svg"/><Relationship Id="rId7" Type="http://schemas.openxmlformats.org/officeDocument/2006/relationships/image" Target="../media/image83.png"/><Relationship Id="rId12" Type="http://schemas.openxmlformats.org/officeDocument/2006/relationships/image" Target="../media/image9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8.jpg"/><Relationship Id="rId11" Type="http://schemas.openxmlformats.org/officeDocument/2006/relationships/image" Target="../media/image89.png"/><Relationship Id="rId5" Type="http://schemas.openxmlformats.org/officeDocument/2006/relationships/image" Target="../media/image82.svg"/><Relationship Id="rId10" Type="http://schemas.openxmlformats.org/officeDocument/2006/relationships/image" Target="../media/image86.sv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9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799552A6-5E8C-F26B-1AE4-43B97B7758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0C523F-FDDB-4CBA-2DBD-E53C45B67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Together towards a sustainable world and healthier living</a:t>
            </a:r>
            <a:endParaRPr lang="de-D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EEE2E25-9867-A376-FA3D-A3974860F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4000" y="4868999"/>
            <a:ext cx="5184113" cy="504217"/>
          </a:xfrm>
        </p:spPr>
        <p:txBody>
          <a:bodyPr/>
          <a:lstStyle/>
          <a:p>
            <a:r>
              <a:rPr lang="en-US" sz="2400" dirty="0"/>
              <a:t>Corporate Presentation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28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38A39E-A342-5132-17AF-337F7ED3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A3C5-4C5D-4DE9-865F-CF97D3C6A011}" type="datetime1">
              <a:rPr lang="en-US" smtClean="0"/>
              <a:t>11/22/2023</a:t>
            </a:fld>
            <a:endParaRPr lang="en-US" dirty="0"/>
          </a:p>
        </p:txBody>
      </p:sp>
      <p:pic>
        <p:nvPicPr>
          <p:cNvPr id="16" name="Bildplatzhalter 15" descr="Ein Bild, das Kleidung, Schuhwerk, Himmel, Person enthält.&#10;&#10;Automatisch generierte Beschreibung">
            <a:extLst>
              <a:ext uri="{FF2B5EF4-FFF2-40B4-BE49-F238E27FC236}">
                <a16:creationId xmlns:a16="http://schemas.microsoft.com/office/drawing/2014/main" id="{C2CA6F89-88B9-F23F-96B1-634A56D195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214" t="2375" r="16072" b="2375"/>
          <a:stretch/>
        </p:blipFill>
        <p:spPr>
          <a:xfrm>
            <a:off x="0" y="0"/>
            <a:ext cx="4068000" cy="685800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0FF430-C88D-60CA-D676-21DB4112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CCC14F-10F8-BCDD-FC44-1287D33D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&amp; Pharma: nutrition and health for all living organisms</a:t>
            </a:r>
            <a:br>
              <a:rPr lang="en-US" dirty="0"/>
            </a:b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C59DFE-40DE-1CE4-F209-BE8C1030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E922B70-C6EA-8279-11BE-942E1B827923}"/>
              </a:ext>
            </a:extLst>
          </p:cNvPr>
          <p:cNvSpPr txBox="1">
            <a:spLocks/>
          </p:cNvSpPr>
          <p:nvPr/>
        </p:nvSpPr>
        <p:spPr>
          <a:xfrm>
            <a:off x="5016178" y="1837382"/>
            <a:ext cx="7272510" cy="15510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8000"/>
              </a:solidFill>
            </a:endParaRPr>
          </a:p>
          <a:p>
            <a:pPr marL="0" lvl="2" indent="0">
              <a:buNone/>
            </a:pPr>
            <a:r>
              <a:rPr lang="en-US" dirty="0"/>
              <a:t>Gut package and meat products from the meat industry</a:t>
            </a:r>
          </a:p>
          <a:p>
            <a:pPr marL="0" lvl="2" indent="0">
              <a:buNone/>
            </a:pPr>
            <a:r>
              <a:rPr lang="en-US" dirty="0"/>
              <a:t>Natural casings, meat products, pharmaceutical raw </a:t>
            </a:r>
            <a:br>
              <a:rPr lang="en-US" dirty="0"/>
            </a:br>
            <a:r>
              <a:rPr lang="en-US" dirty="0"/>
              <a:t>materials supplied to Bioiberica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3105B5-4EA9-9BE0-A38A-D80D786BF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26475" y="2182624"/>
            <a:ext cx="227476" cy="2012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5E4DD9-B655-6288-9B99-DD954A20D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320641" y="2556106"/>
            <a:ext cx="221642" cy="2012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DAAE892-A376-3E96-0696-50427D89B6FE}"/>
              </a:ext>
            </a:extLst>
          </p:cNvPr>
          <p:cNvSpPr txBox="1"/>
          <p:nvPr/>
        </p:nvSpPr>
        <p:spPr>
          <a:xfrm>
            <a:off x="-1979438" y="2128230"/>
            <a:ext cx="171989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input material(s)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2B18678-CB74-8709-1AF3-27ED73767C1F}"/>
              </a:ext>
            </a:extLst>
          </p:cNvPr>
          <p:cNvSpPr txBox="1"/>
          <p:nvPr/>
        </p:nvSpPr>
        <p:spPr>
          <a:xfrm>
            <a:off x="-1979438" y="2492639"/>
            <a:ext cx="188668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output material(s)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F92E2BB-C4A3-A10C-0350-6F1826277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326475" y="2925526"/>
            <a:ext cx="227476" cy="2012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2B96B52-3B47-869A-2BF9-BEE1722344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320641" y="3299008"/>
            <a:ext cx="221642" cy="20122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F29330F-6AA9-B2D8-CBC4-DE9C3E8DF6FA}"/>
              </a:ext>
            </a:extLst>
          </p:cNvPr>
          <p:cNvSpPr txBox="1"/>
          <p:nvPr/>
        </p:nvSpPr>
        <p:spPr>
          <a:xfrm>
            <a:off x="-1976089" y="2868983"/>
            <a:ext cx="171989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9F4EF"/>
                </a:solidFill>
              </a:rPr>
              <a:t>input material(s)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F75677-4682-131D-9F7C-5B26B6C8DE7C}"/>
              </a:ext>
            </a:extLst>
          </p:cNvPr>
          <p:cNvSpPr txBox="1"/>
          <p:nvPr/>
        </p:nvSpPr>
        <p:spPr>
          <a:xfrm>
            <a:off x="-1976089" y="3233392"/>
            <a:ext cx="188668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9F4EF"/>
                </a:solidFill>
              </a:rPr>
              <a:t>output material(s)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E5A051-B29D-00D0-7F02-9AFF7B5F2429}"/>
              </a:ext>
            </a:extLst>
          </p:cNvPr>
          <p:cNvSpPr txBox="1"/>
          <p:nvPr/>
        </p:nvSpPr>
        <p:spPr>
          <a:xfrm>
            <a:off x="4652647" y="3477569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FF8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Devro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FD10DE-6DAE-9CEA-F700-7EDABA7236AD}"/>
              </a:ext>
            </a:extLst>
          </p:cNvPr>
          <p:cNvSpPr txBox="1"/>
          <p:nvPr/>
        </p:nvSpPr>
        <p:spPr>
          <a:xfrm>
            <a:off x="4653835" y="4830491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FF8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Bioiberica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A268BC1-8CC0-9CA8-9BCD-F32B3B5DF228}"/>
              </a:ext>
            </a:extLst>
          </p:cNvPr>
          <p:cNvSpPr txBox="1"/>
          <p:nvPr/>
        </p:nvSpPr>
        <p:spPr>
          <a:xfrm>
            <a:off x="4653835" y="1838804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FF8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Van Hessen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89D8728-F86C-EFB1-DFB2-5DEF873BAB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1080" y="2738647"/>
            <a:ext cx="221642" cy="20122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D6E4BED-8E1F-EDC6-6711-1BA63C0D51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1080" y="3984723"/>
            <a:ext cx="227476" cy="20122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F6D20F7-D956-8FCC-22EB-7628629F54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1080" y="4370136"/>
            <a:ext cx="221642" cy="20122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82F15A2-41AF-D82D-7220-5A512056EA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1080" y="5341178"/>
            <a:ext cx="227476" cy="20122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B56268A-0A11-F09F-9912-20F3AB37E6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1080" y="5696978"/>
            <a:ext cx="221642" cy="20122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0A6B244-CEEF-16FF-DCC0-82B0E0B62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1080" y="2350695"/>
            <a:ext cx="227476" cy="201228"/>
          </a:xfrm>
          <a:prstGeom prst="rect">
            <a:avLst/>
          </a:prstGeom>
        </p:spPr>
      </p:pic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92B4260-2E6A-4099-6B68-63057702E8BD}"/>
              </a:ext>
            </a:extLst>
          </p:cNvPr>
          <p:cNvSpPr txBox="1">
            <a:spLocks/>
          </p:cNvSpPr>
          <p:nvPr/>
        </p:nvSpPr>
        <p:spPr>
          <a:xfrm>
            <a:off x="5016178" y="3969993"/>
            <a:ext cx="7272510" cy="72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Hide splits of bovine and porcine origin</a:t>
            </a:r>
          </a:p>
          <a:p>
            <a:pPr marL="0" lvl="2" indent="0">
              <a:buNone/>
            </a:pPr>
            <a:r>
              <a:rPr lang="en-US" dirty="0"/>
              <a:t>Collagen-based casings, gels and films for the food industry</a:t>
            </a:r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DD84B60E-503A-2C99-0881-C15A26DCB204}"/>
              </a:ext>
            </a:extLst>
          </p:cNvPr>
          <p:cNvSpPr txBox="1">
            <a:spLocks/>
          </p:cNvSpPr>
          <p:nvPr/>
        </p:nvSpPr>
        <p:spPr>
          <a:xfrm>
            <a:off x="5016178" y="5301208"/>
            <a:ext cx="7272510" cy="968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Mucosa, cartilage, other products of biological origin</a:t>
            </a:r>
          </a:p>
          <a:p>
            <a:pPr marL="0" lvl="2" indent="0">
              <a:buNone/>
            </a:pPr>
            <a:r>
              <a:rPr lang="en-US" dirty="0"/>
              <a:t>Heparin API and other active pharmaceutical ingredients, </a:t>
            </a:r>
            <a:br>
              <a:rPr lang="en-US" dirty="0"/>
            </a:br>
            <a:r>
              <a:rPr lang="en-US" dirty="0"/>
              <a:t>supplements for animal nutrition, products for plant health</a:t>
            </a:r>
          </a:p>
          <a:p>
            <a:pPr marL="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8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Diagramm, Karte, Plan enthält.&#10;&#10;Automatisch generierte Beschreibung">
            <a:extLst>
              <a:ext uri="{FF2B5EF4-FFF2-40B4-BE49-F238E27FC236}">
                <a16:creationId xmlns:a16="http://schemas.microsoft.com/office/drawing/2014/main" id="{592A1071-1A2F-E937-7C5B-9F43B204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7" y="1413000"/>
            <a:ext cx="9216000" cy="510751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7EE6243-D69E-9B17-029D-57BD566E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9565AA-2436-04A0-A809-9D751EAD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loop: SARIA’s circular business model</a:t>
            </a:r>
            <a:br>
              <a:rPr lang="en-US" dirty="0"/>
            </a:b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250E1F-C323-9D47-92AC-E43A8852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E18472D-00EE-75C3-5955-258C6F7FF9E2}"/>
              </a:ext>
            </a:extLst>
          </p:cNvPr>
          <p:cNvSpPr txBox="1">
            <a:spLocks/>
          </p:cNvSpPr>
          <p:nvPr/>
        </p:nvSpPr>
        <p:spPr>
          <a:xfrm>
            <a:off x="8236875" y="1268760"/>
            <a:ext cx="3206249" cy="1583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Our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business activities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and the industries we serve are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all connected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to each other, allowing us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create value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for our partners and the environment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35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Landwirtschaft, Feldfrucht, draußen, Marktfrucht enthält.&#10;&#10;Automatisch generierte Beschreibung">
            <a:extLst>
              <a:ext uri="{FF2B5EF4-FFF2-40B4-BE49-F238E27FC236}">
                <a16:creationId xmlns:a16="http://schemas.microsoft.com/office/drawing/2014/main" id="{D2BE2F5D-EB41-366B-3800-875220DF7D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1E70F9-1095-E111-F2D1-1B3C4E36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BD9B3DE-38BA-54C7-2F4F-B89E492B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244" y="549000"/>
            <a:ext cx="5184114" cy="863776"/>
          </a:xfrm>
        </p:spPr>
        <p:txBody>
          <a:bodyPr/>
          <a:lstStyle/>
          <a:p>
            <a:r>
              <a:rPr lang="en-US" dirty="0"/>
              <a:t>Living up to our purpose: our commitment to sustainability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E20C0-69D8-B8FE-BDE7-A7BD662E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7BD4550-4C9D-6D71-812B-4CEE5CF07437}"/>
              </a:ext>
            </a:extLst>
          </p:cNvPr>
          <p:cNvSpPr txBox="1">
            <a:spLocks/>
          </p:cNvSpPr>
          <p:nvPr/>
        </p:nvSpPr>
        <p:spPr>
          <a:xfrm>
            <a:off x="3871244" y="1927988"/>
            <a:ext cx="4233488" cy="43195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combat climate change </a:t>
            </a:r>
            <a:r>
              <a:rPr lang="en-US" dirty="0"/>
              <a:t>through:</a:t>
            </a:r>
          </a:p>
          <a:p>
            <a:pPr lvl="2"/>
            <a:r>
              <a:rPr lang="en-US" dirty="0"/>
              <a:t>Producing </a:t>
            </a:r>
            <a:r>
              <a:rPr lang="en-US" b="1" dirty="0"/>
              <a:t>green energy </a:t>
            </a:r>
            <a:r>
              <a:rPr lang="en-US" dirty="0"/>
              <a:t>for industrial</a:t>
            </a:r>
            <a:br>
              <a:rPr lang="en-US" dirty="0"/>
            </a:br>
            <a:r>
              <a:rPr lang="en-US" dirty="0"/>
              <a:t>and municipal use</a:t>
            </a:r>
          </a:p>
          <a:p>
            <a:pPr lvl="2"/>
            <a:r>
              <a:rPr lang="en-US" dirty="0"/>
              <a:t>Providing </a:t>
            </a:r>
            <a:r>
              <a:rPr lang="en-US" b="1" dirty="0"/>
              <a:t>sustainable raw materials </a:t>
            </a:r>
            <a:br>
              <a:rPr lang="en-US" b="1" dirty="0"/>
            </a:br>
            <a:r>
              <a:rPr lang="en-US" dirty="0"/>
              <a:t>top various industries</a:t>
            </a:r>
          </a:p>
          <a:p>
            <a:pPr lvl="2"/>
            <a:r>
              <a:rPr lang="en-US" b="1" dirty="0"/>
              <a:t>Decarbonizing</a:t>
            </a:r>
            <a:r>
              <a:rPr lang="en-US" dirty="0"/>
              <a:t> our partners’ </a:t>
            </a:r>
            <a:r>
              <a:rPr lang="en-US" b="1" dirty="0"/>
              <a:t>value chain</a:t>
            </a:r>
          </a:p>
          <a:p>
            <a:pPr lvl="2"/>
            <a:r>
              <a:rPr lang="en-US" dirty="0"/>
              <a:t>Enabling </a:t>
            </a:r>
            <a:r>
              <a:rPr lang="en-US" sz="1600" b="1" dirty="0"/>
              <a:t>CO</a:t>
            </a:r>
            <a:r>
              <a:rPr lang="en-US" sz="1600" b="1" baseline="-25000" dirty="0"/>
              <a:t>2</a:t>
            </a:r>
            <a:r>
              <a:rPr lang="en-US" dirty="0"/>
              <a:t> </a:t>
            </a:r>
            <a:r>
              <a:rPr lang="en-US" b="1" dirty="0"/>
              <a:t>emission savings </a:t>
            </a:r>
            <a:br>
              <a:rPr lang="en-US" b="1" dirty="0"/>
            </a:br>
            <a:r>
              <a:rPr lang="en-US" dirty="0"/>
              <a:t>of up to 90% </a:t>
            </a:r>
          </a:p>
          <a:p>
            <a:pPr lvl="2"/>
            <a:r>
              <a:rPr lang="en-US" dirty="0"/>
              <a:t>Responsible and efficient </a:t>
            </a:r>
            <a:br>
              <a:rPr lang="en-US" dirty="0"/>
            </a:br>
            <a:r>
              <a:rPr lang="en-US" b="1" dirty="0"/>
              <a:t>water and energy management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38FE4A5-89D8-9BBA-27AB-B86A734850C8}"/>
              </a:ext>
            </a:extLst>
          </p:cNvPr>
          <p:cNvSpPr txBox="1">
            <a:spLocks/>
          </p:cNvSpPr>
          <p:nvPr/>
        </p:nvSpPr>
        <p:spPr>
          <a:xfrm>
            <a:off x="8104732" y="1647088"/>
            <a:ext cx="3895924" cy="43195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</a:t>
            </a:r>
            <a:r>
              <a:rPr lang="en-US" dirty="0">
                <a:solidFill>
                  <a:srgbClr val="082434"/>
                </a:solidFill>
              </a:rPr>
              <a:t>assume</a:t>
            </a:r>
            <a:r>
              <a:rPr lang="en-US" dirty="0">
                <a:solidFill>
                  <a:srgbClr val="FF0000"/>
                </a:solidFill>
              </a:rPr>
              <a:t> social and economic responsibility:</a:t>
            </a:r>
            <a:endParaRPr lang="en-US" dirty="0"/>
          </a:p>
          <a:p>
            <a:pPr lvl="2"/>
            <a:r>
              <a:rPr lang="en-US" dirty="0">
                <a:solidFill>
                  <a:srgbClr val="082434"/>
                </a:solidFill>
              </a:rPr>
              <a:t>As a worldwide </a:t>
            </a:r>
            <a:r>
              <a:rPr lang="en-US" b="1" dirty="0">
                <a:solidFill>
                  <a:srgbClr val="082434"/>
                </a:solidFill>
              </a:rPr>
              <a:t>employer of 13,000 people </a:t>
            </a:r>
            <a:r>
              <a:rPr lang="en-US" dirty="0">
                <a:solidFill>
                  <a:srgbClr val="082434"/>
                </a:solidFill>
              </a:rPr>
              <a:t>from all backgrounds</a:t>
            </a:r>
          </a:p>
          <a:p>
            <a:pPr lvl="2"/>
            <a:r>
              <a:rPr lang="en-US" dirty="0">
                <a:solidFill>
                  <a:srgbClr val="082434"/>
                </a:solidFill>
              </a:rPr>
              <a:t>By continuously </a:t>
            </a:r>
            <a:r>
              <a:rPr lang="en-US" b="1" dirty="0">
                <a:solidFill>
                  <a:srgbClr val="082434"/>
                </a:solidFill>
              </a:rPr>
              <a:t>developing our people</a:t>
            </a:r>
          </a:p>
          <a:p>
            <a:pPr lvl="2"/>
            <a:r>
              <a:rPr lang="en-US" dirty="0">
                <a:solidFill>
                  <a:srgbClr val="082434"/>
                </a:solidFill>
              </a:rPr>
              <a:t>Through </a:t>
            </a:r>
            <a:r>
              <a:rPr lang="en-US" b="1" dirty="0">
                <a:solidFill>
                  <a:srgbClr val="082434"/>
                </a:solidFill>
              </a:rPr>
              <a:t>social engagement </a:t>
            </a:r>
            <a:r>
              <a:rPr lang="en-US" dirty="0">
                <a:solidFill>
                  <a:srgbClr val="082434"/>
                </a:solidFill>
              </a:rPr>
              <a:t>in our </a:t>
            </a:r>
            <a:br>
              <a:rPr lang="en-US" dirty="0">
                <a:solidFill>
                  <a:srgbClr val="082434"/>
                </a:solidFill>
              </a:rPr>
            </a:br>
            <a:r>
              <a:rPr lang="en-US" b="1" dirty="0">
                <a:solidFill>
                  <a:srgbClr val="082434"/>
                </a:solidFill>
              </a:rPr>
              <a:t>local communities </a:t>
            </a:r>
          </a:p>
          <a:p>
            <a:pPr lvl="2"/>
            <a:r>
              <a:rPr lang="en-US" dirty="0">
                <a:solidFill>
                  <a:srgbClr val="082434"/>
                </a:solidFill>
              </a:rPr>
              <a:t>With high </a:t>
            </a:r>
            <a:r>
              <a:rPr lang="en-US" b="1" dirty="0">
                <a:solidFill>
                  <a:srgbClr val="082434"/>
                </a:solidFill>
              </a:rPr>
              <a:t>health and safety</a:t>
            </a:r>
            <a:r>
              <a:rPr lang="en-US" dirty="0">
                <a:solidFill>
                  <a:srgbClr val="082434"/>
                </a:solidFill>
              </a:rPr>
              <a:t> standards and </a:t>
            </a:r>
            <a:r>
              <a:rPr lang="en-US" b="1" dirty="0">
                <a:solidFill>
                  <a:srgbClr val="082434"/>
                </a:solidFill>
              </a:rPr>
              <a:t>responsible business practices</a:t>
            </a:r>
          </a:p>
          <a:p>
            <a:pPr lvl="2"/>
            <a:r>
              <a:rPr lang="en-US" dirty="0">
                <a:solidFill>
                  <a:srgbClr val="082434"/>
                </a:solidFill>
              </a:rPr>
              <a:t>Through </a:t>
            </a:r>
            <a:r>
              <a:rPr lang="en-US" b="1" dirty="0">
                <a:solidFill>
                  <a:srgbClr val="082434"/>
                </a:solidFill>
              </a:rPr>
              <a:t>high quality </a:t>
            </a:r>
            <a:r>
              <a:rPr lang="en-US" dirty="0">
                <a:solidFill>
                  <a:srgbClr val="082434"/>
                </a:solidFill>
              </a:rPr>
              <a:t>standards in our products and services </a:t>
            </a:r>
          </a:p>
        </p:txBody>
      </p:sp>
      <p:pic>
        <p:nvPicPr>
          <p:cNvPr id="15" name="Grafik 14" descr="Ein Bild, das Text, Schrift, Kreis, Logo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2DE995A4-AF1D-C4EA-BC19-7ED269DB3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717" y="4105202"/>
            <a:ext cx="1947255" cy="19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E8B656-82B2-1F29-A5E2-DB0CB76F1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0216" y="3284984"/>
            <a:ext cx="3528392" cy="3024336"/>
          </a:xfrm>
        </p:spPr>
        <p:txBody>
          <a:bodyPr/>
          <a:lstStyle/>
          <a:p>
            <a:pPr marL="144000" lvl="8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8243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SARIA International GmbH</a:t>
            </a:r>
          </a:p>
          <a:p>
            <a:pPr marL="144000" lvl="8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82434"/>
                </a:solidFill>
                <a:ea typeface="Segoe UI Black" panose="020B0A02040204020203" pitchFamily="34" charset="0"/>
              </a:rPr>
              <a:t>Norbert-Rethmann-Platz 1</a:t>
            </a:r>
          </a:p>
          <a:p>
            <a:pPr marL="144000" lvl="8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82434"/>
                </a:solidFill>
                <a:ea typeface="Segoe UI Black" panose="020B0A02040204020203" pitchFamily="34" charset="0"/>
              </a:rPr>
              <a:t>D-59379 </a:t>
            </a:r>
            <a:r>
              <a:rPr lang="en-US" sz="2000" dirty="0" err="1">
                <a:solidFill>
                  <a:srgbClr val="082434"/>
                </a:solidFill>
                <a:ea typeface="Segoe UI Black" panose="020B0A02040204020203" pitchFamily="34" charset="0"/>
              </a:rPr>
              <a:t>Selm</a:t>
            </a:r>
            <a:r>
              <a:rPr lang="en-US" sz="2000" dirty="0">
                <a:solidFill>
                  <a:srgbClr val="082434"/>
                </a:solidFill>
                <a:ea typeface="Segoe UI Black" panose="020B0A02040204020203" pitchFamily="34" charset="0"/>
              </a:rPr>
              <a:t> </a:t>
            </a:r>
            <a:br>
              <a:rPr lang="en-US" sz="2000" dirty="0">
                <a:solidFill>
                  <a:srgbClr val="082434"/>
                </a:solidFill>
                <a:ea typeface="Segoe UI Black" panose="020B0A02040204020203" pitchFamily="34" charset="0"/>
              </a:rPr>
            </a:br>
            <a:br>
              <a:rPr lang="en-US" sz="2000" dirty="0">
                <a:solidFill>
                  <a:srgbClr val="082434"/>
                </a:solidFill>
                <a:ea typeface="Segoe UI Black" panose="020B0A02040204020203" pitchFamily="34" charset="0"/>
              </a:rPr>
            </a:br>
            <a:r>
              <a:rPr lang="en-US" sz="2000" dirty="0">
                <a:solidFill>
                  <a:srgbClr val="082434"/>
                </a:solidFill>
                <a:ea typeface="Segoe UI Black" panose="020B0A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info@saria.de</a:t>
            </a:r>
            <a:endParaRPr lang="en-US" sz="2000" dirty="0">
              <a:solidFill>
                <a:srgbClr val="082434"/>
              </a:solidFill>
              <a:ea typeface="Segoe UI Black" panose="020B0A02040204020203" pitchFamily="34" charset="0"/>
            </a:endParaRPr>
          </a:p>
          <a:p>
            <a:pPr marL="144000" lvl="8" indent="0">
              <a:buNone/>
            </a:pPr>
            <a:r>
              <a:rPr lang="en-US" sz="2000" dirty="0">
                <a:solidFill>
                  <a:srgbClr val="082434"/>
                </a:solidFill>
                <a:ea typeface="Segoe UI Black" panose="020B0A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www.saria.com</a:t>
            </a:r>
            <a:endParaRPr lang="en-US" sz="2000" dirty="0">
              <a:solidFill>
                <a:srgbClr val="082434"/>
              </a:solidFill>
              <a:ea typeface="Segoe UI Black" panose="020B0A02040204020203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70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F3E19E-FCBC-6669-3B4F-B90F0E8A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C1F93F-647F-055C-A7BB-92371103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Diversified and multinational: key facts about SARIA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8DB75E-2866-60DE-3416-51266A008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814" y="1531075"/>
            <a:ext cx="3256457" cy="503189"/>
          </a:xfrm>
        </p:spPr>
        <p:txBody>
          <a:bodyPr/>
          <a:lstStyle/>
          <a:p>
            <a:r>
              <a:rPr lang="en-US" dirty="0"/>
              <a:t>Industries served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B3D4BE-4F5A-6536-4CA0-B3E68FCD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E6E4DC4-5688-A28D-BD5D-F54E820F3ADB}"/>
              </a:ext>
            </a:extLst>
          </p:cNvPr>
          <p:cNvSpPr txBox="1">
            <a:spLocks/>
          </p:cNvSpPr>
          <p:nvPr/>
        </p:nvSpPr>
        <p:spPr>
          <a:xfrm>
            <a:off x="623888" y="1917000"/>
            <a:ext cx="1728787" cy="1655301"/>
          </a:xfrm>
          <a:prstGeom prst="roundRect">
            <a:avLst>
              <a:gd name="adj" fmla="val 9207"/>
            </a:avLst>
          </a:prstGeom>
          <a:solidFill>
            <a:schemeClr val="bg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200+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locations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worldwide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447CB2A-4E98-A13D-6467-18AF5311EB4C}"/>
              </a:ext>
            </a:extLst>
          </p:cNvPr>
          <p:cNvSpPr txBox="1">
            <a:spLocks/>
          </p:cNvSpPr>
          <p:nvPr/>
        </p:nvSpPr>
        <p:spPr>
          <a:xfrm>
            <a:off x="2567608" y="1918231"/>
            <a:ext cx="1728787" cy="1655301"/>
          </a:xfrm>
          <a:prstGeom prst="roundRect">
            <a:avLst>
              <a:gd name="adj" fmla="val 9207"/>
            </a:avLst>
          </a:prstGeom>
          <a:solidFill>
            <a:schemeClr val="bg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6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continents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5D612C7-C969-5D73-89AD-4C8432F3FCBF}"/>
              </a:ext>
            </a:extLst>
          </p:cNvPr>
          <p:cNvSpPr txBox="1">
            <a:spLocks/>
          </p:cNvSpPr>
          <p:nvPr/>
        </p:nvSpPr>
        <p:spPr>
          <a:xfrm>
            <a:off x="4583832" y="1917000"/>
            <a:ext cx="1728787" cy="1655301"/>
          </a:xfrm>
          <a:prstGeom prst="roundRect">
            <a:avLst>
              <a:gd name="adj" fmla="val 9207"/>
            </a:avLst>
          </a:prstGeom>
          <a:solidFill>
            <a:schemeClr val="bg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50+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years in business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350FAA3-C047-DE42-6F93-9A2B5DF0F9AC}"/>
              </a:ext>
            </a:extLst>
          </p:cNvPr>
          <p:cNvSpPr txBox="1">
            <a:spLocks/>
          </p:cNvSpPr>
          <p:nvPr/>
        </p:nvSpPr>
        <p:spPr>
          <a:xfrm>
            <a:off x="623888" y="4057417"/>
            <a:ext cx="1728787" cy="1655301"/>
          </a:xfrm>
          <a:prstGeom prst="roundRect">
            <a:avLst>
              <a:gd name="adj" fmla="val 9207"/>
            </a:avLst>
          </a:prstGeom>
          <a:solidFill>
            <a:schemeClr val="bg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tx2"/>
                </a:solidFill>
              </a:rPr>
              <a:t>26 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  <a:latin typeface="+mn-lt"/>
              </a:rPr>
              <a:t>countries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6A98FC8-3F1F-747E-526A-226516DE2EDC}"/>
              </a:ext>
            </a:extLst>
          </p:cNvPr>
          <p:cNvSpPr txBox="1">
            <a:spLocks/>
          </p:cNvSpPr>
          <p:nvPr/>
        </p:nvSpPr>
        <p:spPr>
          <a:xfrm>
            <a:off x="2567608" y="4058648"/>
            <a:ext cx="1728787" cy="1655301"/>
          </a:xfrm>
          <a:prstGeom prst="roundRect">
            <a:avLst>
              <a:gd name="adj" fmla="val 9207"/>
            </a:avLst>
          </a:prstGeom>
          <a:solidFill>
            <a:schemeClr val="bg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Selm, Germany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head office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93903828-6352-22D1-76F7-EDDF230623F3}"/>
              </a:ext>
            </a:extLst>
          </p:cNvPr>
          <p:cNvSpPr txBox="1">
            <a:spLocks/>
          </p:cNvSpPr>
          <p:nvPr/>
        </p:nvSpPr>
        <p:spPr>
          <a:xfrm>
            <a:off x="4583832" y="4057417"/>
            <a:ext cx="1728787" cy="1655301"/>
          </a:xfrm>
          <a:prstGeom prst="roundRect">
            <a:avLst>
              <a:gd name="adj" fmla="val 9207"/>
            </a:avLst>
          </a:prstGeom>
          <a:solidFill>
            <a:schemeClr val="bg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13,000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employees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internationally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3D59C3D4-FD4F-FD0E-5020-F54134ECB9B5}"/>
              </a:ext>
            </a:extLst>
          </p:cNvPr>
          <p:cNvSpPr txBox="1">
            <a:spLocks/>
          </p:cNvSpPr>
          <p:nvPr/>
        </p:nvSpPr>
        <p:spPr>
          <a:xfrm>
            <a:off x="6532673" y="1917000"/>
            <a:ext cx="1728787" cy="1655301"/>
          </a:xfrm>
          <a:prstGeom prst="roundRect">
            <a:avLst>
              <a:gd name="adj" fmla="val 9207"/>
            </a:avLst>
          </a:prstGeom>
          <a:solidFill>
            <a:schemeClr val="bg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€3.7 bn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revenue in 2022*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361A6651-E505-179C-D99D-5DA51717B7F4}"/>
              </a:ext>
            </a:extLst>
          </p:cNvPr>
          <p:cNvSpPr txBox="1">
            <a:spLocks/>
          </p:cNvSpPr>
          <p:nvPr/>
        </p:nvSpPr>
        <p:spPr>
          <a:xfrm>
            <a:off x="6532673" y="4057417"/>
            <a:ext cx="1728787" cy="1655301"/>
          </a:xfrm>
          <a:prstGeom prst="roundRect">
            <a:avLst>
              <a:gd name="adj" fmla="val 9207"/>
            </a:avLst>
          </a:prstGeom>
          <a:solidFill>
            <a:schemeClr val="bg2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100%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family-owned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4" name="Grafik 23" descr="Ein Bild, das Clipart, Cartoon, Grafiken, rot enthält.&#10;&#10;Automatisch generierte Beschreibung">
            <a:extLst>
              <a:ext uri="{FF2B5EF4-FFF2-40B4-BE49-F238E27FC236}">
                <a16:creationId xmlns:a16="http://schemas.microsoft.com/office/drawing/2014/main" id="{12114A5B-B9D3-A917-A27D-1C8BCC1A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97" y="1850370"/>
            <a:ext cx="981189" cy="984217"/>
          </a:xfrm>
          <a:prstGeom prst="rect">
            <a:avLst/>
          </a:prstGeom>
        </p:spPr>
      </p:pic>
      <p:pic>
        <p:nvPicPr>
          <p:cNvPr id="26" name="Grafik 25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24150D38-778C-53F1-CEDE-B799F1885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867" y="1885776"/>
            <a:ext cx="913405" cy="913405"/>
          </a:xfrm>
          <a:prstGeom prst="rect">
            <a:avLst/>
          </a:prstGeom>
        </p:spPr>
      </p:pic>
      <p:pic>
        <p:nvPicPr>
          <p:cNvPr id="28" name="Grafik 27" descr="Ein Bild, das Schwein, Säugetier, Echte Schweine, Tierfigur enthält.&#10;&#10;Automatisch generierte Beschreibung">
            <a:extLst>
              <a:ext uri="{FF2B5EF4-FFF2-40B4-BE49-F238E27FC236}">
                <a16:creationId xmlns:a16="http://schemas.microsoft.com/office/drawing/2014/main" id="{C106A729-37A2-59AC-D4F6-56D9AFA4D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488" y="1850370"/>
            <a:ext cx="984217" cy="984217"/>
          </a:xfrm>
          <a:prstGeom prst="rect">
            <a:avLst/>
          </a:prstGeom>
        </p:spPr>
      </p:pic>
      <p:pic>
        <p:nvPicPr>
          <p:cNvPr id="30" name="Grafik 29" descr="Ein Bild, das Grafiken, Screenshot, rot, Grafikdesign enthält.&#10;&#10;Automatisch generierte Beschreibung">
            <a:extLst>
              <a:ext uri="{FF2B5EF4-FFF2-40B4-BE49-F238E27FC236}">
                <a16:creationId xmlns:a16="http://schemas.microsoft.com/office/drawing/2014/main" id="{456FF8ED-6D0F-4BD4-2248-74174D98C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890" y="3209005"/>
            <a:ext cx="845802" cy="848412"/>
          </a:xfrm>
          <a:prstGeom prst="rect">
            <a:avLst/>
          </a:prstGeom>
        </p:spPr>
      </p:pic>
      <p:pic>
        <p:nvPicPr>
          <p:cNvPr id="32" name="Grafik 31" descr="Ein Bild, das Grafiken, Symbol, Grafikdesign, Karminrot enthält.&#10;&#10;Automatisch generierte Beschreibung">
            <a:extLst>
              <a:ext uri="{FF2B5EF4-FFF2-40B4-BE49-F238E27FC236}">
                <a16:creationId xmlns:a16="http://schemas.microsoft.com/office/drawing/2014/main" id="{F40BCCD9-B7EA-3A8A-348C-BCAD38487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2617" y="3217232"/>
            <a:ext cx="831959" cy="831959"/>
          </a:xfrm>
          <a:prstGeom prst="rect">
            <a:avLst/>
          </a:prstGeom>
        </p:spPr>
      </p:pic>
      <p:pic>
        <p:nvPicPr>
          <p:cNvPr id="34" name="Grafik 33" descr="Ein Bild, das rot, Grafiken, Design enthält.&#10;&#10;Automatisch generierte Beschreibung">
            <a:extLst>
              <a:ext uri="{FF2B5EF4-FFF2-40B4-BE49-F238E27FC236}">
                <a16:creationId xmlns:a16="http://schemas.microsoft.com/office/drawing/2014/main" id="{8A506E8F-AF92-1FCD-E472-916CD0D6F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2839" y="4601166"/>
            <a:ext cx="731904" cy="729651"/>
          </a:xfrm>
          <a:prstGeom prst="rect">
            <a:avLst/>
          </a:prstGeom>
        </p:spPr>
      </p:pic>
      <p:cxnSp>
        <p:nvCxnSpPr>
          <p:cNvPr id="41" name="Straight Connector 5">
            <a:extLst>
              <a:ext uri="{FF2B5EF4-FFF2-40B4-BE49-F238E27FC236}">
                <a16:creationId xmlns:a16="http://schemas.microsoft.com/office/drawing/2014/main" id="{C794495D-9891-74F7-6024-2B298EF4F504}"/>
              </a:ext>
            </a:extLst>
          </p:cNvPr>
          <p:cNvCxnSpPr>
            <a:cxnSpLocks/>
          </p:cNvCxnSpPr>
          <p:nvPr/>
        </p:nvCxnSpPr>
        <p:spPr>
          <a:xfrm>
            <a:off x="8642814" y="3989096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">
            <a:extLst>
              <a:ext uri="{FF2B5EF4-FFF2-40B4-BE49-F238E27FC236}">
                <a16:creationId xmlns:a16="http://schemas.microsoft.com/office/drawing/2014/main" id="{DB74631B-0DD4-FB96-B234-FDAB53204E29}"/>
              </a:ext>
            </a:extLst>
          </p:cNvPr>
          <p:cNvCxnSpPr>
            <a:cxnSpLocks/>
          </p:cNvCxnSpPr>
          <p:nvPr/>
        </p:nvCxnSpPr>
        <p:spPr>
          <a:xfrm>
            <a:off x="9892617" y="3989096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">
            <a:extLst>
              <a:ext uri="{FF2B5EF4-FFF2-40B4-BE49-F238E27FC236}">
                <a16:creationId xmlns:a16="http://schemas.microsoft.com/office/drawing/2014/main" id="{67807596-FF54-070E-78C1-9A0ED93755C5}"/>
              </a:ext>
            </a:extLst>
          </p:cNvPr>
          <p:cNvCxnSpPr>
            <a:cxnSpLocks/>
          </p:cNvCxnSpPr>
          <p:nvPr/>
        </p:nvCxnSpPr>
        <p:spPr>
          <a:xfrm>
            <a:off x="11020567" y="3989096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">
            <a:extLst>
              <a:ext uri="{FF2B5EF4-FFF2-40B4-BE49-F238E27FC236}">
                <a16:creationId xmlns:a16="http://schemas.microsoft.com/office/drawing/2014/main" id="{7CE61823-D455-0CF8-941B-64D94C7CBA8D}"/>
              </a:ext>
            </a:extLst>
          </p:cNvPr>
          <p:cNvCxnSpPr>
            <a:cxnSpLocks/>
          </p:cNvCxnSpPr>
          <p:nvPr/>
        </p:nvCxnSpPr>
        <p:spPr>
          <a:xfrm>
            <a:off x="8642814" y="2692952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">
            <a:extLst>
              <a:ext uri="{FF2B5EF4-FFF2-40B4-BE49-F238E27FC236}">
                <a16:creationId xmlns:a16="http://schemas.microsoft.com/office/drawing/2014/main" id="{D5FAAF1E-5445-A86C-0298-71C0E31EA696}"/>
              </a:ext>
            </a:extLst>
          </p:cNvPr>
          <p:cNvCxnSpPr>
            <a:cxnSpLocks/>
          </p:cNvCxnSpPr>
          <p:nvPr/>
        </p:nvCxnSpPr>
        <p:spPr>
          <a:xfrm>
            <a:off x="9892617" y="2692952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">
            <a:extLst>
              <a:ext uri="{FF2B5EF4-FFF2-40B4-BE49-F238E27FC236}">
                <a16:creationId xmlns:a16="http://schemas.microsoft.com/office/drawing/2014/main" id="{A00AF934-0D3A-38E3-1C2C-E6742D7669B5}"/>
              </a:ext>
            </a:extLst>
          </p:cNvPr>
          <p:cNvCxnSpPr>
            <a:cxnSpLocks/>
          </p:cNvCxnSpPr>
          <p:nvPr/>
        </p:nvCxnSpPr>
        <p:spPr>
          <a:xfrm>
            <a:off x="11020567" y="2692952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5">
            <a:extLst>
              <a:ext uri="{FF2B5EF4-FFF2-40B4-BE49-F238E27FC236}">
                <a16:creationId xmlns:a16="http://schemas.microsoft.com/office/drawing/2014/main" id="{F050493D-5CE5-E1EA-BB13-EDDE8FC5BE7A}"/>
              </a:ext>
            </a:extLst>
          </p:cNvPr>
          <p:cNvCxnSpPr>
            <a:cxnSpLocks/>
          </p:cNvCxnSpPr>
          <p:nvPr/>
        </p:nvCxnSpPr>
        <p:spPr>
          <a:xfrm>
            <a:off x="8642814" y="5311774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">
            <a:extLst>
              <a:ext uri="{FF2B5EF4-FFF2-40B4-BE49-F238E27FC236}">
                <a16:creationId xmlns:a16="http://schemas.microsoft.com/office/drawing/2014/main" id="{0C3BDECC-9865-D95B-A927-E98313B25CFC}"/>
              </a:ext>
            </a:extLst>
          </p:cNvPr>
          <p:cNvCxnSpPr>
            <a:cxnSpLocks/>
          </p:cNvCxnSpPr>
          <p:nvPr/>
        </p:nvCxnSpPr>
        <p:spPr>
          <a:xfrm>
            <a:off x="9892617" y="5311774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">
            <a:extLst>
              <a:ext uri="{FF2B5EF4-FFF2-40B4-BE49-F238E27FC236}">
                <a16:creationId xmlns:a16="http://schemas.microsoft.com/office/drawing/2014/main" id="{2C5682D4-9191-6A65-4722-AAA0A010603E}"/>
              </a:ext>
            </a:extLst>
          </p:cNvPr>
          <p:cNvCxnSpPr>
            <a:cxnSpLocks/>
          </p:cNvCxnSpPr>
          <p:nvPr/>
        </p:nvCxnSpPr>
        <p:spPr>
          <a:xfrm>
            <a:off x="11020567" y="5311774"/>
            <a:ext cx="831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912E0ACE-5E33-DA5E-8B88-CD7530041071}"/>
              </a:ext>
            </a:extLst>
          </p:cNvPr>
          <p:cNvSpPr txBox="1">
            <a:spLocks/>
          </p:cNvSpPr>
          <p:nvPr/>
        </p:nvSpPr>
        <p:spPr>
          <a:xfrm>
            <a:off x="8398871" y="2733346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food</a:t>
            </a:r>
          </a:p>
        </p:txBody>
      </p:sp>
      <p:sp>
        <p:nvSpPr>
          <p:cNvPr id="55" name="Textplatzhalter 2">
            <a:extLst>
              <a:ext uri="{FF2B5EF4-FFF2-40B4-BE49-F238E27FC236}">
                <a16:creationId xmlns:a16="http://schemas.microsoft.com/office/drawing/2014/main" id="{DA10F977-9504-0CFF-4453-39617B4256A0}"/>
              </a:ext>
            </a:extLst>
          </p:cNvPr>
          <p:cNvSpPr txBox="1">
            <a:spLocks/>
          </p:cNvSpPr>
          <p:nvPr/>
        </p:nvSpPr>
        <p:spPr>
          <a:xfrm>
            <a:off x="9648676" y="2733346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feed</a:t>
            </a:r>
          </a:p>
        </p:txBody>
      </p:sp>
      <p:sp>
        <p:nvSpPr>
          <p:cNvPr id="56" name="Textplatzhalter 2">
            <a:extLst>
              <a:ext uri="{FF2B5EF4-FFF2-40B4-BE49-F238E27FC236}">
                <a16:creationId xmlns:a16="http://schemas.microsoft.com/office/drawing/2014/main" id="{B787E451-9DEB-490E-7C6C-F33C21933FF7}"/>
              </a:ext>
            </a:extLst>
          </p:cNvPr>
          <p:cNvSpPr txBox="1">
            <a:spLocks/>
          </p:cNvSpPr>
          <p:nvPr/>
        </p:nvSpPr>
        <p:spPr>
          <a:xfrm>
            <a:off x="10776626" y="2733346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pet food</a:t>
            </a:r>
          </a:p>
        </p:txBody>
      </p:sp>
      <p:sp>
        <p:nvSpPr>
          <p:cNvPr id="57" name="Textplatzhalter 2">
            <a:extLst>
              <a:ext uri="{FF2B5EF4-FFF2-40B4-BE49-F238E27FC236}">
                <a16:creationId xmlns:a16="http://schemas.microsoft.com/office/drawing/2014/main" id="{0D9C10F2-A0CE-E084-F569-AA81EB31EB54}"/>
              </a:ext>
            </a:extLst>
          </p:cNvPr>
          <p:cNvSpPr txBox="1">
            <a:spLocks/>
          </p:cNvSpPr>
          <p:nvPr/>
        </p:nvSpPr>
        <p:spPr>
          <a:xfrm>
            <a:off x="8398871" y="4024380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pharma</a:t>
            </a:r>
          </a:p>
        </p:txBody>
      </p:sp>
      <p:sp>
        <p:nvSpPr>
          <p:cNvPr id="58" name="Textplatzhalter 2">
            <a:extLst>
              <a:ext uri="{FF2B5EF4-FFF2-40B4-BE49-F238E27FC236}">
                <a16:creationId xmlns:a16="http://schemas.microsoft.com/office/drawing/2014/main" id="{375A4F06-1EA3-3BF0-7E3A-399D46836509}"/>
              </a:ext>
            </a:extLst>
          </p:cNvPr>
          <p:cNvSpPr txBox="1">
            <a:spLocks/>
          </p:cNvSpPr>
          <p:nvPr/>
        </p:nvSpPr>
        <p:spPr>
          <a:xfrm>
            <a:off x="9648676" y="4024380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fuel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18EA3BE3-8DC0-7394-AFA3-08FDB663FB48}"/>
              </a:ext>
            </a:extLst>
          </p:cNvPr>
          <p:cNvSpPr txBox="1">
            <a:spLocks/>
          </p:cNvSpPr>
          <p:nvPr/>
        </p:nvSpPr>
        <p:spPr>
          <a:xfrm>
            <a:off x="10776626" y="4024380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agriculture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12DBABA2-EFD9-7C79-B760-74DB37F63840}"/>
              </a:ext>
            </a:extLst>
          </p:cNvPr>
          <p:cNvSpPr txBox="1">
            <a:spLocks/>
          </p:cNvSpPr>
          <p:nvPr/>
        </p:nvSpPr>
        <p:spPr>
          <a:xfrm>
            <a:off x="8398871" y="5343645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energy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24B63049-A4C2-F622-2CC1-63C335210A60}"/>
              </a:ext>
            </a:extLst>
          </p:cNvPr>
          <p:cNvSpPr txBox="1">
            <a:spLocks/>
          </p:cNvSpPr>
          <p:nvPr/>
        </p:nvSpPr>
        <p:spPr>
          <a:xfrm>
            <a:off x="9648676" y="5343645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technical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88B06C2E-02B3-AF1D-2BBC-87425EDF5184}"/>
              </a:ext>
            </a:extLst>
          </p:cNvPr>
          <p:cNvSpPr txBox="1">
            <a:spLocks/>
          </p:cNvSpPr>
          <p:nvPr/>
        </p:nvSpPr>
        <p:spPr>
          <a:xfrm>
            <a:off x="10776626" y="5343645"/>
            <a:ext cx="1319841" cy="229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200" dirty="0"/>
              <a:t>oleochemistry</a:t>
            </a:r>
          </a:p>
        </p:txBody>
      </p:sp>
      <p:sp>
        <p:nvSpPr>
          <p:cNvPr id="66" name="Inhaltsplatzhalter 3">
            <a:extLst>
              <a:ext uri="{FF2B5EF4-FFF2-40B4-BE49-F238E27FC236}">
                <a16:creationId xmlns:a16="http://schemas.microsoft.com/office/drawing/2014/main" id="{10ABFF41-FB92-048A-A92F-696AEE41CFA9}"/>
              </a:ext>
            </a:extLst>
          </p:cNvPr>
          <p:cNvSpPr txBox="1">
            <a:spLocks/>
          </p:cNvSpPr>
          <p:nvPr/>
        </p:nvSpPr>
        <p:spPr>
          <a:xfrm>
            <a:off x="640232" y="5934422"/>
            <a:ext cx="2160240" cy="503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*Not including Devro due to completion of transaction in 2023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7DB86C9-6833-E1A9-EA0D-8539210054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7695" y="5065626"/>
            <a:ext cx="715500" cy="5724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F8573C0-58C0-D8DE-D077-BE6C9CA255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98355" y="2961036"/>
            <a:ext cx="720014" cy="54001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E9D68B7-FD59-BA65-DA39-A76A214B1D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10469" y="4695136"/>
            <a:ext cx="652154" cy="541710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A12A622B-23FB-7E32-ABA6-4653A0AE7D39}"/>
              </a:ext>
            </a:extLst>
          </p:cNvPr>
          <p:cNvSpPr txBox="1">
            <a:spLocks/>
          </p:cNvSpPr>
          <p:nvPr/>
        </p:nvSpPr>
        <p:spPr>
          <a:xfrm>
            <a:off x="644724" y="1531075"/>
            <a:ext cx="7425145" cy="4944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spc="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Company profile</a:t>
            </a:r>
            <a:br>
              <a:rPr lang="de-DE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564D71-CF54-BBA4-370E-6ABC68CF0F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56568" y="4687981"/>
            <a:ext cx="504056" cy="55602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905EB21-7704-B61B-B8D9-13EBBD2ED6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88876" y="2926278"/>
            <a:ext cx="564319" cy="57476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D54E89C-2F39-5281-EB92-7B467556B3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28462" y="5064296"/>
            <a:ext cx="359095" cy="57553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6993EB5D-5A52-FD1B-B2F2-4CB629CA76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12962" y="2889047"/>
            <a:ext cx="535501" cy="612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20BF6558-1F0E-2AEC-093F-4DC6C72A53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23190" y="4934745"/>
            <a:ext cx="625273" cy="71459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59BE5B88-FC99-C7F6-3F48-B781056E7D4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591945" y="4934745"/>
            <a:ext cx="626424" cy="715681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5D3F4107-B914-6FA8-BC04-81A86C6CB53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23399" y="2992719"/>
            <a:ext cx="864158" cy="508328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EA9A29A3-8E1C-3EA7-965E-5DFFF1B4429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252855" y="3357811"/>
            <a:ext cx="374724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2">
            <a:extLst>
              <a:ext uri="{FF2B5EF4-FFF2-40B4-BE49-F238E27FC236}">
                <a16:creationId xmlns:a16="http://schemas.microsoft.com/office/drawing/2014/main" id="{EF926979-0D78-1949-9F57-B72812F2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0" y="0"/>
            <a:ext cx="4643998" cy="6858000"/>
          </a:xfrm>
          <a:custGeom>
            <a:avLst/>
            <a:gdLst>
              <a:gd name="connsiteX0" fmla="*/ 0 w 4658452"/>
              <a:gd name="connsiteY0" fmla="*/ 0 h 6858001"/>
              <a:gd name="connsiteX1" fmla="*/ 1552939 w 4658452"/>
              <a:gd name="connsiteY1" fmla="*/ 0 h 6858001"/>
              <a:gd name="connsiteX2" fmla="*/ 4658452 w 4658452"/>
              <a:gd name="connsiteY2" fmla="*/ 6858001 h 6858001"/>
              <a:gd name="connsiteX3" fmla="*/ 1536660 w 4658452"/>
              <a:gd name="connsiteY3" fmla="*/ 6858001 h 6858001"/>
              <a:gd name="connsiteX4" fmla="*/ 1261661 w 4658452"/>
              <a:gd name="connsiteY4" fmla="*/ 6234120 h 6858001"/>
              <a:gd name="connsiteX5" fmla="*/ 0 w 4658452"/>
              <a:gd name="connsiteY5" fmla="*/ 6234120 h 6858001"/>
              <a:gd name="connsiteX6" fmla="*/ 0 w 4658452"/>
              <a:gd name="connsiteY6" fmla="*/ 4520327 h 6858001"/>
              <a:gd name="connsiteX7" fmla="*/ 115821 w 4658452"/>
              <a:gd name="connsiteY7" fmla="*/ 4520327 h 6858001"/>
              <a:gd name="connsiteX8" fmla="*/ 518453 w 4658452"/>
              <a:gd name="connsiteY8" fmla="*/ 4520327 h 6858001"/>
              <a:gd name="connsiteX9" fmla="*/ 0 w 4658452"/>
              <a:gd name="connsiteY9" fmla="*/ 3295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8452" h="6858001">
                <a:moveTo>
                  <a:pt x="0" y="0"/>
                </a:moveTo>
                <a:lnTo>
                  <a:pt x="1552939" y="0"/>
                </a:lnTo>
                <a:lnTo>
                  <a:pt x="4658452" y="6858001"/>
                </a:lnTo>
                <a:lnTo>
                  <a:pt x="1536660" y="6858001"/>
                </a:lnTo>
                <a:lnTo>
                  <a:pt x="1261661" y="6234120"/>
                </a:lnTo>
                <a:lnTo>
                  <a:pt x="0" y="6234120"/>
                </a:lnTo>
                <a:lnTo>
                  <a:pt x="0" y="4520327"/>
                </a:lnTo>
                <a:lnTo>
                  <a:pt x="115821" y="4520327"/>
                </a:lnTo>
                <a:cubicBezTo>
                  <a:pt x="355594" y="4520327"/>
                  <a:pt x="516264" y="4520327"/>
                  <a:pt x="518453" y="4520327"/>
                </a:cubicBezTo>
                <a:lnTo>
                  <a:pt x="0" y="3295240"/>
                </a:lnTo>
                <a:close/>
              </a:path>
            </a:pathLst>
          </a:custGeom>
          <a:solidFill>
            <a:srgbClr val="F9F4EF"/>
          </a:solidFill>
        </p:spPr>
        <p:txBody>
          <a:bodyPr wrap="square" lIns="648000" rIns="1440000" bIns="2520000" anchor="b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4B755F-32FD-BC1E-DFC9-86FC895D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65ABAF-6054-CF0F-1D16-A0404829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2434"/>
                </a:solidFill>
              </a:rPr>
              <a:t>A family business: SARIA is part of the RETHMANN Group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8C1F9C-6AC1-05EF-F627-2933802B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5C5A4B-1E74-4A96-FD42-117EAB1547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09491" y="4126322"/>
            <a:ext cx="2879725" cy="1224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1800" dirty="0"/>
              <a:t>42,000 </a:t>
            </a:r>
            <a:r>
              <a:rPr lang="de-DE" sz="1800" dirty="0" err="1"/>
              <a:t>employees</a:t>
            </a:r>
            <a:endParaRPr lang="de-DE" sz="1800" dirty="0"/>
          </a:p>
          <a:p>
            <a:pPr>
              <a:spcBef>
                <a:spcPts val="1200"/>
              </a:spcBef>
            </a:pPr>
            <a:r>
              <a:rPr lang="de-DE" sz="1800" dirty="0"/>
              <a:t>€12.6 </a:t>
            </a:r>
            <a:r>
              <a:rPr lang="de-DE" sz="1800" dirty="0" err="1"/>
              <a:t>bn</a:t>
            </a:r>
            <a:endParaRPr lang="de-DE" sz="18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FC2EB3E-A4E7-7483-A24A-2F7BFDD45C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9661" y="4126322"/>
            <a:ext cx="2879725" cy="1224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1800" dirty="0"/>
              <a:t>39,000 </a:t>
            </a:r>
            <a:r>
              <a:rPr lang="de-DE" sz="1800" dirty="0" err="1"/>
              <a:t>employees</a:t>
            </a:r>
            <a:r>
              <a:rPr lang="de-DE" sz="1800" dirty="0"/>
              <a:t> </a:t>
            </a:r>
          </a:p>
          <a:p>
            <a:pPr>
              <a:spcBef>
                <a:spcPts val="1200"/>
              </a:spcBef>
            </a:pPr>
            <a:r>
              <a:rPr lang="de-DE" sz="1800" dirty="0"/>
              <a:t>€8.6 </a:t>
            </a:r>
            <a:r>
              <a:rPr lang="de-DE" sz="1800" dirty="0" err="1"/>
              <a:t>bn</a:t>
            </a:r>
            <a:endParaRPr lang="de-DE" sz="180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E82F33-8DA3-4EA4-21F3-52BE1D9401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97701" y="4126322"/>
            <a:ext cx="2879725" cy="1224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1800" dirty="0"/>
              <a:t>103,600 </a:t>
            </a:r>
            <a:r>
              <a:rPr lang="de-DE" sz="1800" dirty="0" err="1"/>
              <a:t>employees</a:t>
            </a:r>
            <a:endParaRPr lang="de-DE" sz="1800" dirty="0"/>
          </a:p>
          <a:p>
            <a:pPr>
              <a:spcBef>
                <a:spcPts val="1200"/>
              </a:spcBef>
            </a:pPr>
            <a:r>
              <a:rPr lang="de-DE" sz="1800" dirty="0"/>
              <a:t>€9.5 </a:t>
            </a:r>
            <a:r>
              <a:rPr lang="de-DE" sz="1800" dirty="0" err="1"/>
              <a:t>bn</a:t>
            </a:r>
            <a:endParaRPr lang="de-DE" sz="1800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89FC5F8-128B-DD4F-E523-4E27EBF9BA62}"/>
              </a:ext>
            </a:extLst>
          </p:cNvPr>
          <p:cNvSpPr txBox="1">
            <a:spLocks/>
          </p:cNvSpPr>
          <p:nvPr/>
        </p:nvSpPr>
        <p:spPr>
          <a:xfrm>
            <a:off x="336550" y="4126322"/>
            <a:ext cx="2879725" cy="12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de-DE" sz="1800" dirty="0"/>
              <a:t>13,000 </a:t>
            </a:r>
            <a:r>
              <a:rPr lang="de-DE" sz="1800" dirty="0" err="1"/>
              <a:t>employees</a:t>
            </a:r>
            <a:endParaRPr lang="de-DE" sz="1800" dirty="0"/>
          </a:p>
          <a:p>
            <a:pPr>
              <a:spcBef>
                <a:spcPts val="1200"/>
              </a:spcBef>
            </a:pPr>
            <a:r>
              <a:rPr lang="de-DE" sz="1800" dirty="0"/>
              <a:t>€3.7 </a:t>
            </a:r>
            <a:r>
              <a:rPr lang="de-DE" sz="1800" dirty="0" err="1"/>
              <a:t>bn</a:t>
            </a:r>
            <a:r>
              <a:rPr lang="de-DE" sz="1800" dirty="0"/>
              <a:t>*</a:t>
            </a:r>
          </a:p>
        </p:txBody>
      </p:sp>
      <p:pic>
        <p:nvPicPr>
          <p:cNvPr id="15" name="Grafik 14" descr="Saria Logo">
            <a:extLst>
              <a:ext uri="{FF2B5EF4-FFF2-40B4-BE49-F238E27FC236}">
                <a16:creationId xmlns:a16="http://schemas.microsoft.com/office/drawing/2014/main" id="{B316C86F-08E8-CC42-A7F5-1FBC78CF9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443212" y="2079547"/>
            <a:ext cx="2376264" cy="721861"/>
          </a:xfrm>
          <a:prstGeom prst="rect">
            <a:avLst/>
          </a:prstGeom>
        </p:spPr>
      </p:pic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3E4234B-2D2A-7338-5C25-84090D50562D}"/>
              </a:ext>
            </a:extLst>
          </p:cNvPr>
          <p:cNvSpPr txBox="1">
            <a:spLocks/>
          </p:cNvSpPr>
          <p:nvPr/>
        </p:nvSpPr>
        <p:spPr bwMode="ltGray">
          <a:xfrm>
            <a:off x="191344" y="3042612"/>
            <a:ext cx="2880000" cy="864001"/>
          </a:xfrm>
          <a:prstGeom prst="roundRect">
            <a:avLst>
              <a:gd name="adj" fmla="val 9207"/>
            </a:avLst>
          </a:prstGeom>
          <a:solidFill>
            <a:srgbClr val="082434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Sustainable solutions, products and services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91957A3-E012-0727-2F66-6DAA1F609CC0}"/>
              </a:ext>
            </a:extLst>
          </p:cNvPr>
          <p:cNvSpPr txBox="1">
            <a:spLocks/>
          </p:cNvSpPr>
          <p:nvPr/>
        </p:nvSpPr>
        <p:spPr bwMode="ltGray">
          <a:xfrm>
            <a:off x="3143672" y="3042612"/>
            <a:ext cx="2880000" cy="864001"/>
          </a:xfrm>
          <a:prstGeom prst="roundRect">
            <a:avLst>
              <a:gd name="adj" fmla="val 9207"/>
            </a:avLst>
          </a:prstGeom>
          <a:solidFill>
            <a:srgbClr val="082434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Recycling, services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water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3821EB8-4FBD-E969-305E-425FB937103F}"/>
              </a:ext>
            </a:extLst>
          </p:cNvPr>
          <p:cNvSpPr txBox="1">
            <a:spLocks/>
          </p:cNvSpPr>
          <p:nvPr/>
        </p:nvSpPr>
        <p:spPr bwMode="ltGray">
          <a:xfrm>
            <a:off x="6096000" y="3042612"/>
            <a:ext cx="2880000" cy="864000"/>
          </a:xfrm>
          <a:prstGeom prst="roundRect">
            <a:avLst>
              <a:gd name="adj" fmla="val 9207"/>
            </a:avLst>
          </a:prstGeom>
          <a:solidFill>
            <a:srgbClr val="082434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All-round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logistics services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9BB64383-F499-9753-5FE4-A9541F682FC4}"/>
              </a:ext>
            </a:extLst>
          </p:cNvPr>
          <p:cNvSpPr txBox="1">
            <a:spLocks/>
          </p:cNvSpPr>
          <p:nvPr/>
        </p:nvSpPr>
        <p:spPr bwMode="ltGray">
          <a:xfrm>
            <a:off x="9048328" y="3042612"/>
            <a:ext cx="2880000" cy="864000"/>
          </a:xfrm>
          <a:prstGeom prst="roundRect">
            <a:avLst>
              <a:gd name="adj" fmla="val 9207"/>
            </a:avLst>
          </a:prstGeom>
          <a:solidFill>
            <a:srgbClr val="082434"/>
          </a:solid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Local public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transport services</a:t>
            </a:r>
          </a:p>
        </p:txBody>
      </p:sp>
      <p:pic>
        <p:nvPicPr>
          <p:cNvPr id="21" name="Grafik 20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D04A0941-2D15-8333-1E15-CA6381BC1D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141" y="2229178"/>
            <a:ext cx="2098786" cy="422598"/>
          </a:xfrm>
          <a:prstGeom prst="rect">
            <a:avLst/>
          </a:prstGeom>
        </p:spPr>
      </p:pic>
      <p:pic>
        <p:nvPicPr>
          <p:cNvPr id="22" name="Grafik 2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045CD8E4-672B-EDDD-05FF-EE369F106E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92" y="2229178"/>
            <a:ext cx="2247864" cy="422598"/>
          </a:xfrm>
          <a:prstGeom prst="rect">
            <a:avLst/>
          </a:prstGeom>
        </p:spPr>
      </p:pic>
      <p:pic>
        <p:nvPicPr>
          <p:cNvPr id="23" name="Grafik 22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71FB9C40-AD08-3B4E-60AE-BE2A79C4B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121" y="2028885"/>
            <a:ext cx="2201223" cy="823184"/>
          </a:xfrm>
          <a:prstGeom prst="rect">
            <a:avLst/>
          </a:prstGeom>
        </p:spPr>
      </p:pic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3B72DAB-43D8-64E4-9927-BBE868A374FF}"/>
              </a:ext>
            </a:extLst>
          </p:cNvPr>
          <p:cNvSpPr txBox="1">
            <a:spLocks/>
          </p:cNvSpPr>
          <p:nvPr/>
        </p:nvSpPr>
        <p:spPr>
          <a:xfrm>
            <a:off x="10071680" y="2117616"/>
            <a:ext cx="1296144" cy="2515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34%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EF125195-C767-618D-0235-7AC0FAA4BF86}"/>
              </a:ext>
            </a:extLst>
          </p:cNvPr>
          <p:cNvSpPr txBox="1">
            <a:spLocks/>
          </p:cNvSpPr>
          <p:nvPr/>
        </p:nvSpPr>
        <p:spPr>
          <a:xfrm>
            <a:off x="5845001" y="5669084"/>
            <a:ext cx="5743800" cy="503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Consolidated figures for FY2022</a:t>
            </a:r>
            <a:b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*Not including Devro due to completion of transaction in 2023</a:t>
            </a:r>
            <a:endParaRPr lang="de-DE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2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15D46CD-BB72-3814-9A08-20EF06A940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16F263-D36C-BC19-B46B-B0E51B1B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E4AEC1-27E1-4BD7-4665-F61BBC8D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534965"/>
            <a:ext cx="5184114" cy="864000"/>
          </a:xfrm>
        </p:spPr>
        <p:txBody>
          <a:bodyPr/>
          <a:lstStyle/>
          <a:p>
            <a:r>
              <a:rPr lang="en-US" dirty="0"/>
              <a:t>Our portfolio: reliable services and sustainable products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D63BF9-C811-4A97-D3E4-768482BE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AE6DF8D-6FCD-D13F-3B4C-A9C633CA3B44}"/>
              </a:ext>
            </a:extLst>
          </p:cNvPr>
          <p:cNvSpPr txBox="1">
            <a:spLocks/>
          </p:cNvSpPr>
          <p:nvPr/>
        </p:nvSpPr>
        <p:spPr bwMode="ltGray">
          <a:xfrm>
            <a:off x="10255725" y="1572094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0C04F78-B343-F3D2-EC91-FE4DD22E223C}"/>
              </a:ext>
            </a:extLst>
          </p:cNvPr>
          <p:cNvSpPr txBox="1">
            <a:spLocks/>
          </p:cNvSpPr>
          <p:nvPr/>
        </p:nvSpPr>
        <p:spPr bwMode="ltGray">
          <a:xfrm>
            <a:off x="3724140" y="1576357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ADE3634-41A7-33D5-99F8-3E2692BD91DE}"/>
              </a:ext>
            </a:extLst>
          </p:cNvPr>
          <p:cNvSpPr txBox="1">
            <a:spLocks/>
          </p:cNvSpPr>
          <p:nvPr/>
        </p:nvSpPr>
        <p:spPr bwMode="ltGray">
          <a:xfrm>
            <a:off x="8599541" y="4701485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6FCE30DD-F9AE-843B-FE90-4C5C12071AFB}"/>
              </a:ext>
            </a:extLst>
          </p:cNvPr>
          <p:cNvSpPr txBox="1">
            <a:spLocks/>
          </p:cNvSpPr>
          <p:nvPr/>
        </p:nvSpPr>
        <p:spPr bwMode="ltGray">
          <a:xfrm>
            <a:off x="6960096" y="1574915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938CD9AF-75C6-65F7-A82E-F50776DE3139}"/>
              </a:ext>
            </a:extLst>
          </p:cNvPr>
          <p:cNvSpPr txBox="1">
            <a:spLocks/>
          </p:cNvSpPr>
          <p:nvPr/>
        </p:nvSpPr>
        <p:spPr bwMode="ltGray">
          <a:xfrm>
            <a:off x="8599541" y="1574021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E33E8DA-7114-F32B-0513-0A7C0618A7B7}"/>
              </a:ext>
            </a:extLst>
          </p:cNvPr>
          <p:cNvSpPr txBox="1">
            <a:spLocks/>
          </p:cNvSpPr>
          <p:nvPr/>
        </p:nvSpPr>
        <p:spPr bwMode="ltGray">
          <a:xfrm>
            <a:off x="5338461" y="1553544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91F00A2-1605-B659-D426-D23A933E41A9}"/>
              </a:ext>
            </a:extLst>
          </p:cNvPr>
          <p:cNvSpPr txBox="1">
            <a:spLocks/>
          </p:cNvSpPr>
          <p:nvPr/>
        </p:nvSpPr>
        <p:spPr bwMode="ltGray">
          <a:xfrm>
            <a:off x="6960096" y="4701485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FF39C04-705C-C9B8-9739-00EAC77A46CF}"/>
              </a:ext>
            </a:extLst>
          </p:cNvPr>
          <p:cNvSpPr txBox="1">
            <a:spLocks/>
          </p:cNvSpPr>
          <p:nvPr/>
        </p:nvSpPr>
        <p:spPr bwMode="ltGray">
          <a:xfrm>
            <a:off x="6960096" y="3155892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72D78C81-4EC5-B647-CADE-B9F348458331}"/>
              </a:ext>
            </a:extLst>
          </p:cNvPr>
          <p:cNvSpPr txBox="1">
            <a:spLocks/>
          </p:cNvSpPr>
          <p:nvPr/>
        </p:nvSpPr>
        <p:spPr bwMode="ltGray">
          <a:xfrm>
            <a:off x="3719736" y="3122213"/>
            <a:ext cx="1528906" cy="1041347"/>
          </a:xfrm>
          <a:prstGeom prst="roundRect">
            <a:avLst>
              <a:gd name="adj" fmla="val 9207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6CB8584-5585-8E4A-C450-D99AA8D7B4DA}"/>
              </a:ext>
            </a:extLst>
          </p:cNvPr>
          <p:cNvSpPr txBox="1">
            <a:spLocks/>
          </p:cNvSpPr>
          <p:nvPr/>
        </p:nvSpPr>
        <p:spPr bwMode="ltGray">
          <a:xfrm>
            <a:off x="10255725" y="3150110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7BDB8CC1-947F-F438-B217-6380F819770C}"/>
              </a:ext>
            </a:extLst>
          </p:cNvPr>
          <p:cNvSpPr txBox="1">
            <a:spLocks/>
          </p:cNvSpPr>
          <p:nvPr/>
        </p:nvSpPr>
        <p:spPr bwMode="ltGray">
          <a:xfrm>
            <a:off x="5359181" y="3153929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655BA248-D21F-770F-DBDE-312200005AD5}"/>
              </a:ext>
            </a:extLst>
          </p:cNvPr>
          <p:cNvSpPr txBox="1">
            <a:spLocks/>
          </p:cNvSpPr>
          <p:nvPr/>
        </p:nvSpPr>
        <p:spPr bwMode="ltGray">
          <a:xfrm>
            <a:off x="10255725" y="4701485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817A43FF-6C5F-4B98-7AF1-6189A2F68E97}"/>
              </a:ext>
            </a:extLst>
          </p:cNvPr>
          <p:cNvSpPr txBox="1">
            <a:spLocks/>
          </p:cNvSpPr>
          <p:nvPr/>
        </p:nvSpPr>
        <p:spPr bwMode="ltGray">
          <a:xfrm>
            <a:off x="8599541" y="3150337"/>
            <a:ext cx="1528907" cy="1061834"/>
          </a:xfrm>
          <a:prstGeom prst="roundRect">
            <a:avLst>
              <a:gd name="adj" fmla="val 9207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ABDB85D-CE51-38B7-A713-5ED20BCBC092}"/>
              </a:ext>
            </a:extLst>
          </p:cNvPr>
          <p:cNvSpPr txBox="1"/>
          <p:nvPr/>
        </p:nvSpPr>
        <p:spPr>
          <a:xfrm>
            <a:off x="7154745" y="5830258"/>
            <a:ext cx="1147248" cy="7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Pet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food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550D724-EAF0-E524-0FD8-0A1FF926DF56}"/>
              </a:ext>
            </a:extLst>
          </p:cNvPr>
          <p:cNvSpPr txBox="1"/>
          <p:nvPr/>
        </p:nvSpPr>
        <p:spPr>
          <a:xfrm>
            <a:off x="7181000" y="4209729"/>
            <a:ext cx="1147248" cy="7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Feed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for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aquaculture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69D1DBE-2B36-2CEB-CA06-9042632E4913}"/>
              </a:ext>
            </a:extLst>
          </p:cNvPr>
          <p:cNvSpPr txBox="1"/>
          <p:nvPr/>
        </p:nvSpPr>
        <p:spPr>
          <a:xfrm>
            <a:off x="5600078" y="4239607"/>
            <a:ext cx="1147243" cy="311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Supplements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for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animal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health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5CB0A85-E04C-A32D-A6A8-35AF61B8A9EB}"/>
              </a:ext>
            </a:extLst>
          </p:cNvPr>
          <p:cNvSpPr txBox="1"/>
          <p:nvPr/>
        </p:nvSpPr>
        <p:spPr>
          <a:xfrm>
            <a:off x="3954006" y="4239607"/>
            <a:ext cx="1147248" cy="7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Heparin API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A0720E4-0F22-8B27-B337-DA0891588EC0}"/>
              </a:ext>
            </a:extLst>
          </p:cNvPr>
          <p:cNvSpPr txBox="1"/>
          <p:nvPr/>
        </p:nvSpPr>
        <p:spPr>
          <a:xfrm>
            <a:off x="10376837" y="4239987"/>
            <a:ext cx="1316864" cy="754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Services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for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the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food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industry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2167905-8968-4690-3AEC-C2D3CA55CD64}"/>
              </a:ext>
            </a:extLst>
          </p:cNvPr>
          <p:cNvSpPr txBox="1"/>
          <p:nvPr/>
        </p:nvSpPr>
        <p:spPr>
          <a:xfrm>
            <a:off x="10344472" y="5805227"/>
            <a:ext cx="1401226" cy="500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Pharmaceutical </a:t>
            </a:r>
            <a:b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ingredients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901DF1D-85A6-856F-CD97-E85CF1CE0CBE}"/>
              </a:ext>
            </a:extLst>
          </p:cNvPr>
          <p:cNvSpPr txBox="1"/>
          <p:nvPr/>
        </p:nvSpPr>
        <p:spPr>
          <a:xfrm>
            <a:off x="8778628" y="4249285"/>
            <a:ext cx="1147248" cy="7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Animal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feed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6D865A4-3349-7ED9-7BC6-3A5E0DE06C23}"/>
              </a:ext>
            </a:extLst>
          </p:cNvPr>
          <p:cNvSpPr txBox="1"/>
          <p:nvPr/>
        </p:nvSpPr>
        <p:spPr>
          <a:xfrm>
            <a:off x="10461645" y="2660808"/>
            <a:ext cx="1147248" cy="7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Biofuel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F309F24-38A7-426A-F8F1-54C3EEE32701}"/>
              </a:ext>
            </a:extLst>
          </p:cNvPr>
          <p:cNvSpPr txBox="1"/>
          <p:nvPr/>
        </p:nvSpPr>
        <p:spPr>
          <a:xfrm>
            <a:off x="5447928" y="2635002"/>
            <a:ext cx="1415367" cy="487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Collagen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films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and </a:t>
            </a:r>
            <a:b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coatings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8D74B7B-4AA8-8821-1045-D10F7E88042E}"/>
              </a:ext>
            </a:extLst>
          </p:cNvPr>
          <p:cNvSpPr txBox="1"/>
          <p:nvPr/>
        </p:nvSpPr>
        <p:spPr>
          <a:xfrm>
            <a:off x="8778628" y="2674975"/>
            <a:ext cx="1147248" cy="7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Natural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casings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C62C7B8-D3A0-0DAD-C656-4BF6EC02141D}"/>
              </a:ext>
            </a:extLst>
          </p:cNvPr>
          <p:cNvSpPr txBox="1"/>
          <p:nvPr/>
        </p:nvSpPr>
        <p:spPr>
          <a:xfrm>
            <a:off x="3935760" y="2684869"/>
            <a:ext cx="1147248" cy="7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Organic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fertilizer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D452546-8AED-C536-510C-7A393EC327B2}"/>
              </a:ext>
            </a:extLst>
          </p:cNvPr>
          <p:cNvSpPr txBox="1"/>
          <p:nvPr/>
        </p:nvSpPr>
        <p:spPr>
          <a:xfrm>
            <a:off x="8610090" y="5830258"/>
            <a:ext cx="1374342" cy="144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Services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for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the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b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agricultural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sector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A3225BE-5686-DCEA-270C-08975E1561F1}"/>
              </a:ext>
            </a:extLst>
          </p:cNvPr>
          <p:cNvSpPr txBox="1"/>
          <p:nvPr/>
        </p:nvSpPr>
        <p:spPr>
          <a:xfrm>
            <a:off x="7154745" y="2692140"/>
            <a:ext cx="1147248" cy="79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Renewable</a:t>
            </a:r>
            <a:r>
              <a:rPr lang="de-DE" sz="1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de-DE" sz="1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energy</a:t>
            </a:r>
            <a:endParaRPr lang="de-DE" sz="1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4" name="Grafik 33" descr="Ein Bild, das Kreis, Symbol, Grafiken, weiß enthält.&#10;&#10;Automatisch generierte Beschreibung">
            <a:hlinkClick r:id="rId15"/>
            <a:extLst>
              <a:ext uri="{FF2B5EF4-FFF2-40B4-BE49-F238E27FC236}">
                <a16:creationId xmlns:a16="http://schemas.microsoft.com/office/drawing/2014/main" id="{6B2C7F0B-0314-A966-5737-155C0696B8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7813" y="6097361"/>
            <a:ext cx="675723" cy="679894"/>
          </a:xfrm>
          <a:prstGeom prst="rect">
            <a:avLst/>
          </a:prstGeom>
        </p:spPr>
      </p:pic>
      <p:sp>
        <p:nvSpPr>
          <p:cNvPr id="35" name="Inhaltsplatzhalter 3">
            <a:extLst>
              <a:ext uri="{FF2B5EF4-FFF2-40B4-BE49-F238E27FC236}">
                <a16:creationId xmlns:a16="http://schemas.microsoft.com/office/drawing/2014/main" id="{0E93F9A1-1D6D-E24D-F7B1-1300826DF526}"/>
              </a:ext>
            </a:extLst>
          </p:cNvPr>
          <p:cNvSpPr txBox="1">
            <a:spLocks/>
          </p:cNvSpPr>
          <p:nvPr/>
        </p:nvSpPr>
        <p:spPr>
          <a:xfrm>
            <a:off x="2654766" y="6353271"/>
            <a:ext cx="2160240" cy="503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SARIA Corporate Video</a:t>
            </a:r>
          </a:p>
        </p:txBody>
      </p:sp>
    </p:spTree>
    <p:extLst>
      <p:ext uri="{BB962C8B-B14F-4D97-AF65-F5344CB8AC3E}">
        <p14:creationId xmlns:p14="http://schemas.microsoft.com/office/powerpoint/2010/main" val="254124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48EF303-5874-4275-641C-3F7067FA8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5983"/>
              </p:ext>
            </p:extLst>
          </p:nvPr>
        </p:nvGraphicFramePr>
        <p:xfrm>
          <a:off x="515222" y="788099"/>
          <a:ext cx="1145857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33">
            <a:extLst>
              <a:ext uri="{FF2B5EF4-FFF2-40B4-BE49-F238E27FC236}">
                <a16:creationId xmlns:a16="http://schemas.microsoft.com/office/drawing/2014/main" id="{754478C0-1516-394A-CEE9-9B114288B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323" y="1392425"/>
            <a:ext cx="155146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b="0" dirty="0">
                <a:solidFill>
                  <a:srgbClr val="082434"/>
                </a:solidFill>
                <a:latin typeface="+mn-lt"/>
              </a:rPr>
              <a:t>The Group’s revenue </a:t>
            </a:r>
            <a:br>
              <a:rPr lang="en-US" sz="1000" b="0" dirty="0">
                <a:solidFill>
                  <a:srgbClr val="082434"/>
                </a:solidFill>
                <a:latin typeface="+mn-lt"/>
              </a:rPr>
            </a:br>
            <a:r>
              <a:rPr lang="en-US" sz="1000" b="0" dirty="0">
                <a:solidFill>
                  <a:srgbClr val="082434"/>
                </a:solidFill>
                <a:latin typeface="+mn-lt"/>
              </a:rPr>
              <a:t>grows to </a:t>
            </a:r>
            <a:r>
              <a:rPr lang="en-US" sz="1000" dirty="0">
                <a:solidFill>
                  <a:srgbClr val="FF0000"/>
                </a:solidFill>
                <a:latin typeface="+mn-lt"/>
              </a:rPr>
              <a:t>€3 bn</a:t>
            </a:r>
            <a:endParaRPr lang="en-US" sz="1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133">
            <a:extLst>
              <a:ext uri="{FF2B5EF4-FFF2-40B4-BE49-F238E27FC236}">
                <a16:creationId xmlns:a16="http://schemas.microsoft.com/office/drawing/2014/main" id="{50B379E2-B351-913A-E2B3-BBA659B0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6" y="4924535"/>
            <a:ext cx="700466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000" dirty="0">
                <a:solidFill>
                  <a:srgbClr val="FF0000"/>
                </a:solidFill>
                <a:latin typeface="+mn-lt"/>
              </a:rPr>
              <a:t>€180 m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6BBE8AE-DFB8-2FFA-E28E-4260B810587E}"/>
              </a:ext>
            </a:extLst>
          </p:cNvPr>
          <p:cNvSpPr txBox="1">
            <a:spLocks/>
          </p:cNvSpPr>
          <p:nvPr/>
        </p:nvSpPr>
        <p:spPr>
          <a:xfrm>
            <a:off x="623888" y="549571"/>
            <a:ext cx="7308969" cy="43195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>
                <a:latin typeface="+mj-lt"/>
              </a:rPr>
              <a:t>Successful development: sustainable growth for many years </a:t>
            </a:r>
            <a:br>
              <a:rPr lang="en-US" dirty="0"/>
            </a:br>
            <a:endParaRPr lang="en-US" dirty="0"/>
          </a:p>
          <a:p>
            <a:pPr lvl="2">
              <a:spcAft>
                <a:spcPts val="600"/>
              </a:spcAft>
            </a:pPr>
            <a:r>
              <a:rPr lang="en-US" b="1" dirty="0"/>
              <a:t>Continuous expansion </a:t>
            </a:r>
            <a:r>
              <a:rPr lang="en-US" dirty="0"/>
              <a:t>of our portfolio through new </a:t>
            </a:r>
            <a:br>
              <a:rPr lang="en-US" dirty="0"/>
            </a:br>
            <a:r>
              <a:rPr lang="en-US" dirty="0"/>
              <a:t>applications, technologies and solutions</a:t>
            </a:r>
          </a:p>
          <a:p>
            <a:pPr lvl="2">
              <a:spcAft>
                <a:spcPts val="600"/>
              </a:spcAft>
            </a:pPr>
            <a:r>
              <a:rPr lang="en-US" b="1" dirty="0"/>
              <a:t>Increased specialization and upscaling </a:t>
            </a:r>
            <a:r>
              <a:rPr lang="en-US" dirty="0"/>
              <a:t>in the </a:t>
            </a:r>
            <a:br>
              <a:rPr lang="en-US" dirty="0"/>
            </a:br>
            <a:r>
              <a:rPr lang="en-US" dirty="0"/>
              <a:t>products and services we offer</a:t>
            </a:r>
          </a:p>
          <a:p>
            <a:pPr lvl="2">
              <a:spcAft>
                <a:spcPts val="600"/>
              </a:spcAft>
            </a:pPr>
            <a:r>
              <a:rPr lang="en-US" b="1" dirty="0"/>
              <a:t>Internationalization</a:t>
            </a:r>
            <a:r>
              <a:rPr lang="en-US" dirty="0"/>
              <a:t> in relevant growth markets</a:t>
            </a:r>
            <a:br>
              <a:rPr lang="en-US" dirty="0"/>
            </a:br>
            <a:r>
              <a:rPr lang="en-US" dirty="0"/>
              <a:t>with a global perspective</a:t>
            </a:r>
          </a:p>
          <a:p>
            <a:pPr lvl="2">
              <a:spcAft>
                <a:spcPts val="600"/>
              </a:spcAft>
            </a:pPr>
            <a:r>
              <a:rPr lang="en-US" b="1" dirty="0"/>
              <a:t>Clear customer focus </a:t>
            </a:r>
            <a:r>
              <a:rPr lang="en-US" dirty="0"/>
              <a:t>and </a:t>
            </a:r>
            <a:r>
              <a:rPr lang="en-US" b="1" dirty="0"/>
              <a:t>sustainability </a:t>
            </a:r>
            <a:br>
              <a:rPr lang="en-US" b="1" dirty="0"/>
            </a:br>
            <a:r>
              <a:rPr lang="en-US" dirty="0"/>
              <a:t>as the basis for future growth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560524-11E8-C442-B468-E32EF534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8243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SARIA Corporate Presentation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5ADE76-C633-43CC-EF36-CEFBD602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E141-30F0-4FAA-8735-902BE4799C0F}" type="slidenum">
              <a:rPr lang="de-DE" smtClean="0"/>
              <a:t>5</a:t>
            </a:fld>
            <a:endParaRPr lang="de-DE"/>
          </a:p>
        </p:txBody>
      </p:sp>
      <p:sp>
        <p:nvSpPr>
          <p:cNvPr id="8" name="Text Box 133">
            <a:extLst>
              <a:ext uri="{FF2B5EF4-FFF2-40B4-BE49-F238E27FC236}">
                <a16:creationId xmlns:a16="http://schemas.microsoft.com/office/drawing/2014/main" id="{397B9BF1-429C-4BFE-1E85-8C9E26E9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436" y="3337247"/>
            <a:ext cx="146384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b="0" dirty="0">
                <a:solidFill>
                  <a:srgbClr val="082434"/>
                </a:solidFill>
                <a:latin typeface="+mn-lt"/>
              </a:rPr>
              <a:t>The Group’s revenue hits </a:t>
            </a:r>
            <a:r>
              <a:rPr lang="en-US" sz="1000" dirty="0">
                <a:solidFill>
                  <a:srgbClr val="FF0000"/>
                </a:solidFill>
                <a:latin typeface="+mn-lt"/>
              </a:rPr>
              <a:t>€1 bn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>
                <a:solidFill>
                  <a:srgbClr val="082434"/>
                </a:solidFill>
                <a:latin typeface="+mn-lt"/>
              </a:rPr>
              <a:t>for the first time</a:t>
            </a:r>
          </a:p>
        </p:txBody>
      </p:sp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933F19FC-9BAC-89E0-EB4F-200EFF33BE79}"/>
              </a:ext>
            </a:extLst>
          </p:cNvPr>
          <p:cNvCxnSpPr>
            <a:cxnSpLocks/>
          </p:cNvCxnSpPr>
          <p:nvPr/>
        </p:nvCxnSpPr>
        <p:spPr>
          <a:xfrm flipV="1">
            <a:off x="767408" y="5078423"/>
            <a:ext cx="0" cy="510817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>
            <a:extLst>
              <a:ext uri="{FF2B5EF4-FFF2-40B4-BE49-F238E27FC236}">
                <a16:creationId xmlns:a16="http://schemas.microsoft.com/office/drawing/2014/main" id="{F3B5F602-954A-4AF9-328F-38FB1CDE640E}"/>
              </a:ext>
            </a:extLst>
          </p:cNvPr>
          <p:cNvCxnSpPr>
            <a:cxnSpLocks/>
          </p:cNvCxnSpPr>
          <p:nvPr/>
        </p:nvCxnSpPr>
        <p:spPr>
          <a:xfrm flipV="1">
            <a:off x="7598524" y="3645024"/>
            <a:ext cx="0" cy="70391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">
            <a:extLst>
              <a:ext uri="{FF2B5EF4-FFF2-40B4-BE49-F238E27FC236}">
                <a16:creationId xmlns:a16="http://schemas.microsoft.com/office/drawing/2014/main" id="{48AAF49D-3EE4-F56A-2C88-9A289BFE3A56}"/>
              </a:ext>
            </a:extLst>
          </p:cNvPr>
          <p:cNvCxnSpPr>
            <a:cxnSpLocks/>
          </p:cNvCxnSpPr>
          <p:nvPr/>
        </p:nvCxnSpPr>
        <p:spPr>
          <a:xfrm flipV="1">
            <a:off x="11333534" y="1560601"/>
            <a:ext cx="0" cy="576065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4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7CD5D1C3-A204-BC8B-A1D8-A5C16B77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00" y="264092"/>
            <a:ext cx="6581626" cy="6211802"/>
          </a:xfrm>
          <a:prstGeom prst="rect">
            <a:avLst/>
          </a:prstGeom>
        </p:spPr>
      </p:pic>
      <p:sp>
        <p:nvSpPr>
          <p:cNvPr id="10" name="Freihandform: Form 97">
            <a:extLst>
              <a:ext uri="{FF2B5EF4-FFF2-40B4-BE49-F238E27FC236}">
                <a16:creationId xmlns:a16="http://schemas.microsoft.com/office/drawing/2014/main" id="{8BEECFB7-0D11-984A-3EF3-88B34E5D0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14719" y="-3205"/>
            <a:ext cx="3763336" cy="6861206"/>
          </a:xfrm>
          <a:custGeom>
            <a:avLst/>
            <a:gdLst>
              <a:gd name="connsiteX0" fmla="*/ 0 w 3761582"/>
              <a:gd name="connsiteY0" fmla="*/ 0 h 6858008"/>
              <a:gd name="connsiteX1" fmla="*/ 3158418 w 3761582"/>
              <a:gd name="connsiteY1" fmla="*/ 0 h 6858008"/>
              <a:gd name="connsiteX2" fmla="*/ 271572 w 3761582"/>
              <a:gd name="connsiteY2" fmla="*/ 2478925 h 6858008"/>
              <a:gd name="connsiteX3" fmla="*/ 3761582 w 3761582"/>
              <a:gd name="connsiteY3" fmla="*/ 6858008 h 6858008"/>
              <a:gd name="connsiteX4" fmla="*/ 0 w 3761582"/>
              <a:gd name="connsiteY4" fmla="*/ 6858008 h 68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582" h="6858008">
                <a:moveTo>
                  <a:pt x="0" y="0"/>
                </a:moveTo>
                <a:lnTo>
                  <a:pt x="3158418" y="0"/>
                </a:lnTo>
                <a:cubicBezTo>
                  <a:pt x="2729575" y="1251661"/>
                  <a:pt x="1662692" y="1948968"/>
                  <a:pt x="271572" y="2478925"/>
                </a:cubicBezTo>
                <a:lnTo>
                  <a:pt x="3761582" y="6858008"/>
                </a:lnTo>
                <a:lnTo>
                  <a:pt x="0" y="6858008"/>
                </a:lnTo>
                <a:close/>
              </a:path>
            </a:pathLst>
          </a:custGeom>
          <a:solidFill>
            <a:srgbClr val="F9F4EF"/>
          </a:solidFill>
          <a:ln w="47065" cap="flat">
            <a:noFill/>
            <a:prstDash val="solid"/>
            <a:miter/>
          </a:ln>
        </p:spPr>
        <p:txBody>
          <a:bodyPr vert="horz" wrap="square" lIns="180000" tIns="180000" rIns="180000" bIns="180000" rtlCol="0" anchor="ctr" anchorCtr="0">
            <a:no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1897369-8A12-801E-255C-FE162A15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2BEC53-2456-81AA-4302-A6363B77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26143B1F-FC73-2E5F-84D4-7E69CA85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367" y="2030628"/>
            <a:ext cx="3839537" cy="161439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latin typeface="+mj-lt"/>
                <a:cs typeface="Arial" panose="020B0604020202020204" pitchFamily="34" charset="0"/>
              </a:rPr>
              <a:t>Together towards a</a:t>
            </a:r>
            <a:br>
              <a:rPr lang="en-US" sz="3200" b="1" dirty="0">
                <a:latin typeface="+mj-lt"/>
                <a:cs typeface="Arial" panose="020B0604020202020204" pitchFamily="34" charset="0"/>
              </a:rPr>
            </a:br>
            <a:r>
              <a:rPr lang="en-US" sz="3200" b="1" dirty="0">
                <a:latin typeface="+mj-lt"/>
                <a:cs typeface="Arial" panose="020B0604020202020204" pitchFamily="34" charset="0"/>
              </a:rPr>
              <a:t>sustainable world and healthier living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EC25F3B-C711-1776-C1CD-C9C38EC0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SARIA Framework: our purpose, vision and mission</a:t>
            </a:r>
          </a:p>
        </p:txBody>
      </p:sp>
    </p:spTree>
    <p:extLst>
      <p:ext uri="{BB962C8B-B14F-4D97-AF65-F5344CB8AC3E}">
        <p14:creationId xmlns:p14="http://schemas.microsoft.com/office/powerpoint/2010/main" val="87927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80C21763-3D38-D925-9D9F-BE393145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04" y="1921555"/>
            <a:ext cx="2143429" cy="723987"/>
          </a:xfrm>
          <a:prstGeom prst="rect">
            <a:avLst/>
          </a:prstGeom>
        </p:spPr>
      </p:pic>
      <p:sp>
        <p:nvSpPr>
          <p:cNvPr id="4" name="Freihandform: Form 97">
            <a:extLst>
              <a:ext uri="{FF2B5EF4-FFF2-40B4-BE49-F238E27FC236}">
                <a16:creationId xmlns:a16="http://schemas.microsoft.com/office/drawing/2014/main" id="{689019A9-08F5-9577-0C7A-63340FB0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14719" y="-3205"/>
            <a:ext cx="3763336" cy="6861206"/>
          </a:xfrm>
          <a:custGeom>
            <a:avLst/>
            <a:gdLst>
              <a:gd name="connsiteX0" fmla="*/ 0 w 3761582"/>
              <a:gd name="connsiteY0" fmla="*/ 0 h 6858008"/>
              <a:gd name="connsiteX1" fmla="*/ 3158418 w 3761582"/>
              <a:gd name="connsiteY1" fmla="*/ 0 h 6858008"/>
              <a:gd name="connsiteX2" fmla="*/ 271572 w 3761582"/>
              <a:gd name="connsiteY2" fmla="*/ 2478925 h 6858008"/>
              <a:gd name="connsiteX3" fmla="*/ 3761582 w 3761582"/>
              <a:gd name="connsiteY3" fmla="*/ 6858008 h 6858008"/>
              <a:gd name="connsiteX4" fmla="*/ 0 w 3761582"/>
              <a:gd name="connsiteY4" fmla="*/ 6858008 h 68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1582" h="6858008">
                <a:moveTo>
                  <a:pt x="0" y="0"/>
                </a:moveTo>
                <a:lnTo>
                  <a:pt x="3158418" y="0"/>
                </a:lnTo>
                <a:cubicBezTo>
                  <a:pt x="2729575" y="1251661"/>
                  <a:pt x="1662692" y="1948968"/>
                  <a:pt x="271572" y="2478925"/>
                </a:cubicBezTo>
                <a:lnTo>
                  <a:pt x="3761582" y="6858008"/>
                </a:lnTo>
                <a:lnTo>
                  <a:pt x="0" y="6858008"/>
                </a:lnTo>
                <a:close/>
              </a:path>
            </a:pathLst>
          </a:custGeom>
          <a:solidFill>
            <a:srgbClr val="F9F4EF"/>
          </a:solidFill>
          <a:ln w="47065" cap="flat">
            <a:noFill/>
            <a:prstDash val="solid"/>
            <a:miter/>
          </a:ln>
        </p:spPr>
        <p:txBody>
          <a:bodyPr vert="horz" wrap="square" lIns="180000" tIns="180000" rIns="180000" bIns="180000" rtlCol="0" anchor="ctr" anchorCtr="0">
            <a:no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A8F9CD5-5C99-EDEC-2916-C57A0AFB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1BF8EA-D262-417E-68BA-48802254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operational divisions: the organization at a glance</a:t>
            </a:r>
            <a:br>
              <a:rPr lang="en-US" dirty="0"/>
            </a:b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3E2BE2-7680-DCD3-2F6F-6FBE4440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E76D6BB-7BDC-BC68-4542-27EF32083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768" y="2959290"/>
            <a:ext cx="1443590" cy="2141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B8AFC5-B11F-FBCC-4820-7B4D37E8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161" y="2895012"/>
            <a:ext cx="1085041" cy="2993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F1C31FC-C1B9-164E-3089-96000868E2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956" y="4165721"/>
            <a:ext cx="1204453" cy="383267"/>
          </a:xfrm>
          <a:prstGeom prst="rect">
            <a:avLst/>
          </a:prstGeom>
        </p:spPr>
      </p:pic>
      <p:cxnSp>
        <p:nvCxnSpPr>
          <p:cNvPr id="20" name="Straight Connector 5">
            <a:extLst>
              <a:ext uri="{FF2B5EF4-FFF2-40B4-BE49-F238E27FC236}">
                <a16:creationId xmlns:a16="http://schemas.microsoft.com/office/drawing/2014/main" id="{D9202CC0-9D8E-F8C0-6F8E-185B7A437D53}"/>
              </a:ext>
            </a:extLst>
          </p:cNvPr>
          <p:cNvCxnSpPr>
            <a:cxnSpLocks/>
          </p:cNvCxnSpPr>
          <p:nvPr/>
        </p:nvCxnSpPr>
        <p:spPr>
          <a:xfrm>
            <a:off x="1537490" y="3657972"/>
            <a:ext cx="2799018" cy="0"/>
          </a:xfrm>
          <a:prstGeom prst="line">
            <a:avLst/>
          </a:prstGeom>
          <a:ln w="57150">
            <a:solidFill>
              <a:srgbClr val="009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">
            <a:extLst>
              <a:ext uri="{FF2B5EF4-FFF2-40B4-BE49-F238E27FC236}">
                <a16:creationId xmlns:a16="http://schemas.microsoft.com/office/drawing/2014/main" id="{DF32B6DD-7E61-1D46-2BE0-C251AC6461A9}"/>
              </a:ext>
            </a:extLst>
          </p:cNvPr>
          <p:cNvCxnSpPr>
            <a:cxnSpLocks/>
          </p:cNvCxnSpPr>
          <p:nvPr/>
        </p:nvCxnSpPr>
        <p:spPr>
          <a:xfrm>
            <a:off x="2948183" y="3657972"/>
            <a:ext cx="0" cy="408162"/>
          </a:xfrm>
          <a:prstGeom prst="line">
            <a:avLst/>
          </a:prstGeom>
          <a:ln w="38100">
            <a:solidFill>
              <a:srgbClr val="009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">
            <a:extLst>
              <a:ext uri="{FF2B5EF4-FFF2-40B4-BE49-F238E27FC236}">
                <a16:creationId xmlns:a16="http://schemas.microsoft.com/office/drawing/2014/main" id="{23075B69-90C4-FF8C-4CFC-16CEEB33A9BB}"/>
              </a:ext>
            </a:extLst>
          </p:cNvPr>
          <p:cNvCxnSpPr>
            <a:cxnSpLocks/>
          </p:cNvCxnSpPr>
          <p:nvPr/>
        </p:nvCxnSpPr>
        <p:spPr>
          <a:xfrm flipV="1">
            <a:off x="1888598" y="3251039"/>
            <a:ext cx="0" cy="408162"/>
          </a:xfrm>
          <a:prstGeom prst="line">
            <a:avLst/>
          </a:prstGeom>
          <a:ln w="38100">
            <a:solidFill>
              <a:srgbClr val="009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7">
            <a:extLst>
              <a:ext uri="{FF2B5EF4-FFF2-40B4-BE49-F238E27FC236}">
                <a16:creationId xmlns:a16="http://schemas.microsoft.com/office/drawing/2014/main" id="{A91C0921-8A0C-CE71-D0EB-92C9D62404BB}"/>
              </a:ext>
            </a:extLst>
          </p:cNvPr>
          <p:cNvCxnSpPr>
            <a:cxnSpLocks/>
          </p:cNvCxnSpPr>
          <p:nvPr/>
        </p:nvCxnSpPr>
        <p:spPr>
          <a:xfrm flipV="1">
            <a:off x="4007768" y="3249810"/>
            <a:ext cx="0" cy="408162"/>
          </a:xfrm>
          <a:prstGeom prst="line">
            <a:avLst/>
          </a:prstGeom>
          <a:ln w="38100">
            <a:solidFill>
              <a:srgbClr val="009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7C7B468-4FFB-A35A-440B-9AAC27CDFB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126" y="2957953"/>
            <a:ext cx="1348084" cy="2594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7FAC9D-B9BF-976C-383E-C48CA34088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449" y="4165721"/>
            <a:ext cx="1353420" cy="258452"/>
          </a:xfrm>
          <a:prstGeom prst="rect">
            <a:avLst/>
          </a:prstGeom>
        </p:spPr>
      </p:pic>
      <p:cxnSp>
        <p:nvCxnSpPr>
          <p:cNvPr id="22" name="Straight Connector 5">
            <a:extLst>
              <a:ext uri="{FF2B5EF4-FFF2-40B4-BE49-F238E27FC236}">
                <a16:creationId xmlns:a16="http://schemas.microsoft.com/office/drawing/2014/main" id="{5CFA2E82-5935-4998-2F0F-C7BADDB45AA1}"/>
              </a:ext>
            </a:extLst>
          </p:cNvPr>
          <p:cNvCxnSpPr>
            <a:cxnSpLocks/>
          </p:cNvCxnSpPr>
          <p:nvPr/>
        </p:nvCxnSpPr>
        <p:spPr>
          <a:xfrm>
            <a:off x="5153236" y="3660264"/>
            <a:ext cx="2799018" cy="0"/>
          </a:xfrm>
          <a:prstGeom prst="line">
            <a:avLst/>
          </a:prstGeom>
          <a:ln w="57150">
            <a:solidFill>
              <a:srgbClr val="4CC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F00390FD-751A-D58D-C67B-C009135FEEBD}"/>
              </a:ext>
            </a:extLst>
          </p:cNvPr>
          <p:cNvCxnSpPr>
            <a:cxnSpLocks/>
          </p:cNvCxnSpPr>
          <p:nvPr/>
        </p:nvCxnSpPr>
        <p:spPr>
          <a:xfrm flipV="1">
            <a:off x="7608168" y="3249810"/>
            <a:ext cx="0" cy="408162"/>
          </a:xfrm>
          <a:prstGeom prst="line">
            <a:avLst/>
          </a:prstGeom>
          <a:ln w="38100">
            <a:solidFill>
              <a:srgbClr val="4CC2F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A611BBD2-1BA5-8684-F3A8-6A306620356F}"/>
              </a:ext>
            </a:extLst>
          </p:cNvPr>
          <p:cNvCxnSpPr>
            <a:cxnSpLocks/>
          </p:cNvCxnSpPr>
          <p:nvPr/>
        </p:nvCxnSpPr>
        <p:spPr>
          <a:xfrm>
            <a:off x="5516159" y="3657972"/>
            <a:ext cx="0" cy="408162"/>
          </a:xfrm>
          <a:prstGeom prst="line">
            <a:avLst/>
          </a:prstGeom>
          <a:ln w="38100">
            <a:solidFill>
              <a:srgbClr val="4CC2F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35BB22B-5C96-D8C6-FEE1-2D250D94DD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8031" y="4142668"/>
            <a:ext cx="1281073" cy="2660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E42279-398C-24EB-ADF0-768CA1438A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0342" y="4174648"/>
            <a:ext cx="1378722" cy="250467"/>
          </a:xfrm>
          <a:prstGeom prst="rect">
            <a:avLst/>
          </a:prstGeom>
        </p:spPr>
      </p:pic>
      <p:pic>
        <p:nvPicPr>
          <p:cNvPr id="14" name="Grafik 13" descr="Ein Bild, das Grafiken, Kreis, Schrift, Grafikdesign enthält.&#10;&#10;Automatisch generierte Beschreibung">
            <a:extLst>
              <a:ext uri="{FF2B5EF4-FFF2-40B4-BE49-F238E27FC236}">
                <a16:creationId xmlns:a16="http://schemas.microsoft.com/office/drawing/2014/main" id="{A81E4732-7975-7383-A59B-7933ED510C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224" y="2967756"/>
            <a:ext cx="968531" cy="315672"/>
          </a:xfrm>
          <a:prstGeom prst="rect">
            <a:avLst/>
          </a:prstGeom>
        </p:spPr>
      </p:pic>
      <p:cxnSp>
        <p:nvCxnSpPr>
          <p:cNvPr id="23" name="Straight Connector 5">
            <a:extLst>
              <a:ext uri="{FF2B5EF4-FFF2-40B4-BE49-F238E27FC236}">
                <a16:creationId xmlns:a16="http://schemas.microsoft.com/office/drawing/2014/main" id="{6285E5FE-5DA5-153B-E79C-AAF07A5B41A7}"/>
              </a:ext>
            </a:extLst>
          </p:cNvPr>
          <p:cNvCxnSpPr>
            <a:cxnSpLocks/>
          </p:cNvCxnSpPr>
          <p:nvPr/>
        </p:nvCxnSpPr>
        <p:spPr>
          <a:xfrm>
            <a:off x="8768982" y="3657972"/>
            <a:ext cx="2799018" cy="0"/>
          </a:xfrm>
          <a:prstGeom prst="line">
            <a:avLst/>
          </a:prstGeom>
          <a:ln w="57150">
            <a:solidFill>
              <a:srgbClr val="F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1E6CF7F8-8D23-03FC-8DBE-CEDF41B70A15}"/>
              </a:ext>
            </a:extLst>
          </p:cNvPr>
          <p:cNvCxnSpPr>
            <a:cxnSpLocks/>
          </p:cNvCxnSpPr>
          <p:nvPr/>
        </p:nvCxnSpPr>
        <p:spPr>
          <a:xfrm>
            <a:off x="9109703" y="3645024"/>
            <a:ext cx="0" cy="408162"/>
          </a:xfrm>
          <a:prstGeom prst="line">
            <a:avLst/>
          </a:prstGeom>
          <a:ln w="38100">
            <a:solidFill>
              <a:srgbClr val="FF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FE2029BB-E3E5-DC73-2658-100F985D7B39}"/>
              </a:ext>
            </a:extLst>
          </p:cNvPr>
          <p:cNvCxnSpPr>
            <a:cxnSpLocks/>
          </p:cNvCxnSpPr>
          <p:nvPr/>
        </p:nvCxnSpPr>
        <p:spPr>
          <a:xfrm flipV="1">
            <a:off x="10159135" y="3249810"/>
            <a:ext cx="0" cy="408162"/>
          </a:xfrm>
          <a:prstGeom prst="line">
            <a:avLst/>
          </a:prstGeom>
          <a:ln w="38100">
            <a:solidFill>
              <a:srgbClr val="FF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">
            <a:extLst>
              <a:ext uri="{FF2B5EF4-FFF2-40B4-BE49-F238E27FC236}">
                <a16:creationId xmlns:a16="http://schemas.microsoft.com/office/drawing/2014/main" id="{EB9A3C54-FA8B-C971-0ADA-AEF297043844}"/>
              </a:ext>
            </a:extLst>
          </p:cNvPr>
          <p:cNvCxnSpPr>
            <a:cxnSpLocks/>
          </p:cNvCxnSpPr>
          <p:nvPr/>
        </p:nvCxnSpPr>
        <p:spPr>
          <a:xfrm>
            <a:off x="11208568" y="3657972"/>
            <a:ext cx="0" cy="408162"/>
          </a:xfrm>
          <a:prstGeom prst="line">
            <a:avLst/>
          </a:prstGeom>
          <a:ln w="38100">
            <a:solidFill>
              <a:srgbClr val="FF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7939C7A9-8DA9-0CD4-3829-BE53ABCAED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64486" y="1775366"/>
            <a:ext cx="2408008" cy="101850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5D88259C-C9C0-41D5-A1A0-BE7604D64E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48741" y="1769479"/>
            <a:ext cx="2408008" cy="10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9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38A39E-A342-5132-17AF-337F7ED3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7E4A-0EE5-45AF-9332-5846FDC2FA5E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0FF430-C88D-60CA-D676-21DB4112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CCC14F-10F8-BCDD-FC44-1287D33D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138" y="477365"/>
            <a:ext cx="7200502" cy="1223816"/>
          </a:xfrm>
        </p:spPr>
        <p:txBody>
          <a:bodyPr/>
          <a:lstStyle/>
          <a:p>
            <a:r>
              <a:rPr lang="en-US" dirty="0"/>
              <a:t>Organics2Power: converting </a:t>
            </a:r>
            <a:br>
              <a:rPr lang="en-US" dirty="0"/>
            </a:br>
            <a:r>
              <a:rPr lang="en-US" dirty="0"/>
              <a:t>organic materials into green energy</a:t>
            </a:r>
            <a:br>
              <a:rPr lang="en-US" dirty="0"/>
            </a:b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C59DFE-40DE-1CE4-F209-BE8C1030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653CD8F-5811-816B-7C25-769276FE4FCB}"/>
              </a:ext>
            </a:extLst>
          </p:cNvPr>
          <p:cNvSpPr txBox="1">
            <a:spLocks/>
          </p:cNvSpPr>
          <p:nvPr/>
        </p:nvSpPr>
        <p:spPr>
          <a:xfrm>
            <a:off x="5015632" y="1989087"/>
            <a:ext cx="6552368" cy="43195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SecAnim</a:t>
            </a:r>
          </a:p>
          <a:p>
            <a:pPr marL="0" lvl="2" indent="0">
              <a:buNone/>
            </a:pPr>
            <a:r>
              <a:rPr lang="en-US" dirty="0"/>
              <a:t>Fallen livestock from agriculture, risk material from the meat industry</a:t>
            </a:r>
          </a:p>
          <a:p>
            <a:pPr marL="0" lvl="2" indent="0">
              <a:buNone/>
            </a:pPr>
            <a:r>
              <a:rPr lang="en-US" dirty="0"/>
              <a:t>Animal meals as alternative fuel and organic fertilizers,</a:t>
            </a:r>
            <a:br>
              <a:rPr lang="en-US" dirty="0"/>
            </a:br>
            <a:r>
              <a:rPr lang="en-US" dirty="0"/>
              <a:t>fats as feedstock for ecoMotion biofuel</a:t>
            </a:r>
          </a:p>
          <a:p>
            <a:pPr marL="0" lvl="2" indent="0">
              <a:buNone/>
            </a:pPr>
            <a:br>
              <a:rPr lang="en-US" dirty="0">
                <a:solidFill>
                  <a:srgbClr val="00D64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ReFood</a:t>
            </a:r>
          </a:p>
          <a:p>
            <a:pPr marL="0" lvl="2" indent="0">
              <a:buNone/>
            </a:pPr>
            <a:r>
              <a:rPr lang="en-US" dirty="0"/>
              <a:t>Food waste from supermarkets, restaurants, and the food industry</a:t>
            </a:r>
          </a:p>
          <a:p>
            <a:pPr marL="0" lvl="2" indent="0">
              <a:buNone/>
            </a:pPr>
            <a:r>
              <a:rPr lang="en-US" dirty="0"/>
              <a:t>Renewable energy, feedstock for ecoMotion biofuel, organic fertilizer</a:t>
            </a:r>
          </a:p>
          <a:p>
            <a:pPr marL="0" lvl="2" indent="0">
              <a:buNone/>
            </a:pPr>
            <a:br>
              <a:rPr lang="en-US" dirty="0">
                <a:solidFill>
                  <a:srgbClr val="00D64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ecoMotion</a:t>
            </a:r>
          </a:p>
          <a:p>
            <a:pPr marL="0" lvl="2" indent="0">
              <a:buNone/>
            </a:pPr>
            <a:r>
              <a:rPr lang="en-US" dirty="0"/>
              <a:t>Animal fats and used cooking oils from SecAnim and ReFood</a:t>
            </a:r>
          </a:p>
          <a:p>
            <a:pPr marL="0" lvl="2" indent="0">
              <a:buNone/>
            </a:pPr>
            <a:r>
              <a:rPr lang="en-US" dirty="0"/>
              <a:t>Sustainable 2</a:t>
            </a:r>
            <a:r>
              <a:rPr lang="en-US" baseline="30000" dirty="0"/>
              <a:t>nd</a:t>
            </a:r>
            <a:r>
              <a:rPr lang="en-US" dirty="0"/>
              <a:t> generation biofuel</a:t>
            </a:r>
          </a:p>
          <a:p>
            <a:pPr marL="0" lvl="2" indent="0">
              <a:buNone/>
            </a:pP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E5680F-FAC6-9E9F-D490-F087138E3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3340" y="2350752"/>
            <a:ext cx="227476" cy="2012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B3E90CD-4576-7BC6-5391-14EB6A3F2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080" y="2738647"/>
            <a:ext cx="221642" cy="20122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8161913-D9AB-E5FB-9526-07FC52FD7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080" y="3984723"/>
            <a:ext cx="227476" cy="20122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DD3014F-0C4D-20B8-91BE-876CBB08D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080" y="4370136"/>
            <a:ext cx="221642" cy="20122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D99B07F-6C5A-3276-55FD-FED21B381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080" y="5341178"/>
            <a:ext cx="227476" cy="20122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E06D3F4-A36D-C09B-B696-976515B29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080" y="5696978"/>
            <a:ext cx="221642" cy="2012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498A34-302F-BC21-1D6C-F1651E0E7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326475" y="2182624"/>
            <a:ext cx="227476" cy="2012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A0B57A-ABAA-D806-CB7F-3C635C3D80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0641" y="2556106"/>
            <a:ext cx="221642" cy="2012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572D49A-FE7F-D5FB-5BC5-57F8A28AA5A1}"/>
              </a:ext>
            </a:extLst>
          </p:cNvPr>
          <p:cNvSpPr txBox="1"/>
          <p:nvPr/>
        </p:nvSpPr>
        <p:spPr>
          <a:xfrm>
            <a:off x="-1979438" y="2128230"/>
            <a:ext cx="171989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input material(s)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7AD1B4-A10D-ED42-A807-E2ECCE28F053}"/>
              </a:ext>
            </a:extLst>
          </p:cNvPr>
          <p:cNvSpPr txBox="1"/>
          <p:nvPr/>
        </p:nvSpPr>
        <p:spPr>
          <a:xfrm>
            <a:off x="-1979438" y="2492639"/>
            <a:ext cx="188668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output material(s)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5565C7-ABB5-2B46-2DC8-96B4D8236423}"/>
              </a:ext>
            </a:extLst>
          </p:cNvPr>
          <p:cNvSpPr txBox="1"/>
          <p:nvPr/>
        </p:nvSpPr>
        <p:spPr>
          <a:xfrm>
            <a:off x="4656138" y="1838804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D64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SecAnim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0F8645-C307-4F40-B267-20B3084D5F08}"/>
              </a:ext>
            </a:extLst>
          </p:cNvPr>
          <p:cNvSpPr txBox="1"/>
          <p:nvPr/>
        </p:nvSpPr>
        <p:spPr>
          <a:xfrm>
            <a:off x="4652647" y="3477569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983A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ReFood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25CBFA6-8674-D13F-B13B-7F715EC84042}"/>
              </a:ext>
            </a:extLst>
          </p:cNvPr>
          <p:cNvSpPr txBox="1"/>
          <p:nvPr/>
        </p:nvSpPr>
        <p:spPr>
          <a:xfrm>
            <a:off x="4653835" y="4830491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983A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ecoMotion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863DD0E-0B1E-52ED-C72A-DB87F2A6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1080" y="2350695"/>
            <a:ext cx="227476" cy="20122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F175E7B-54FF-F295-DACA-F089B32DD92C}"/>
              </a:ext>
            </a:extLst>
          </p:cNvPr>
          <p:cNvSpPr txBox="1"/>
          <p:nvPr/>
        </p:nvSpPr>
        <p:spPr>
          <a:xfrm>
            <a:off x="4653835" y="1838804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983A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SecAnim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4CC3558-F293-1E08-8F98-A9024FC618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6475" y="2925526"/>
            <a:ext cx="227476" cy="20122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394213B-9972-38E9-51C4-C01F9884F1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20641" y="3299008"/>
            <a:ext cx="221642" cy="20122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5F05C87-3644-13EE-DE96-5EB513A3C484}"/>
              </a:ext>
            </a:extLst>
          </p:cNvPr>
          <p:cNvSpPr txBox="1"/>
          <p:nvPr/>
        </p:nvSpPr>
        <p:spPr>
          <a:xfrm>
            <a:off x="-1976089" y="2868983"/>
            <a:ext cx="171989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9F4EF"/>
                </a:solidFill>
              </a:rPr>
              <a:t>input material(s)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C9CD086-14C5-FB13-8C39-1DC18E3B7C27}"/>
              </a:ext>
            </a:extLst>
          </p:cNvPr>
          <p:cNvSpPr txBox="1"/>
          <p:nvPr/>
        </p:nvSpPr>
        <p:spPr>
          <a:xfrm>
            <a:off x="-1976089" y="3233392"/>
            <a:ext cx="188668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9F4EF"/>
                </a:solidFill>
              </a:rPr>
              <a:t>output material(s)</a:t>
            </a:r>
          </a:p>
        </p:txBody>
      </p:sp>
      <p:pic>
        <p:nvPicPr>
          <p:cNvPr id="41" name="Bildplatzhalter 40" descr="Ein Bild, das Industrie, Fabrik, Im Haus, Bautechnik enthält.&#10;&#10;Automatisch generierte Beschreibung">
            <a:extLst>
              <a:ext uri="{FF2B5EF4-FFF2-40B4-BE49-F238E27FC236}">
                <a16:creationId xmlns:a16="http://schemas.microsoft.com/office/drawing/2014/main" id="{8DF69FE5-6F7A-26B4-D28E-E0EF356AE6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6"/>
          <a:srcRect l="5587" r="5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986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38A39E-A342-5132-17AF-337F7ED3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952-2C7C-4C00-8CEA-8B682BB173E0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0FF430-C88D-60CA-D676-21DB4112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F999-F590-42A3-94BB-CEAFBB70F8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CCC14F-10F8-BCDD-FC44-1287D33D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Sinova: sustainable ingredients for healthy animals</a:t>
            </a:r>
            <a:br>
              <a:rPr lang="en-US" dirty="0"/>
            </a:b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C59DFE-40DE-1CE4-F209-BE8C1030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SARIA Corporate Presentation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7DAACDE-E72A-EA80-CA70-1C7D2CFCA7F8}"/>
              </a:ext>
            </a:extLst>
          </p:cNvPr>
          <p:cNvSpPr txBox="1">
            <a:spLocks/>
          </p:cNvSpPr>
          <p:nvPr/>
        </p:nvSpPr>
        <p:spPr>
          <a:xfrm>
            <a:off x="5015880" y="2315864"/>
            <a:ext cx="3389450" cy="1413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Products from the meat industry that are suitable for human consumption but for which there is little demand </a:t>
            </a:r>
            <a:br>
              <a:rPr lang="en-US" dirty="0"/>
            </a:br>
            <a:r>
              <a:rPr lang="en-US" dirty="0"/>
              <a:t>in modern Western diets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675485-C3FA-CAFA-1B10-7A316DA31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26475" y="2182624"/>
            <a:ext cx="227476" cy="2012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6F9615-9A29-4408-50D7-D8C87FB69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20641" y="2556106"/>
            <a:ext cx="221642" cy="2012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297A79-1104-BEDB-AFD5-DB8DDACEEF16}"/>
              </a:ext>
            </a:extLst>
          </p:cNvPr>
          <p:cNvSpPr txBox="1"/>
          <p:nvPr/>
        </p:nvSpPr>
        <p:spPr>
          <a:xfrm>
            <a:off x="-1979438" y="2128230"/>
            <a:ext cx="171989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input material(s)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631994-294E-0A8E-2A1B-26C96A218083}"/>
              </a:ext>
            </a:extLst>
          </p:cNvPr>
          <p:cNvSpPr txBox="1"/>
          <p:nvPr/>
        </p:nvSpPr>
        <p:spPr>
          <a:xfrm>
            <a:off x="-1979438" y="2492639"/>
            <a:ext cx="188668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output material(s)</a:t>
            </a:r>
          </a:p>
        </p:txBody>
      </p:sp>
      <p:pic>
        <p:nvPicPr>
          <p:cNvPr id="21" name="Bildplatzhalter 20" descr="Ein Bild, das Kleidung, Person, Menschliches Gesicht, Street Fashion enthält.&#10;&#10;Automatisch generierte Beschreibung">
            <a:extLst>
              <a:ext uri="{FF2B5EF4-FFF2-40B4-BE49-F238E27FC236}">
                <a16:creationId xmlns:a16="http://schemas.microsoft.com/office/drawing/2014/main" id="{66C8DE3F-E2E3-F2E7-6789-59F56E7928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l="30245" t="131" r="30245" b="131"/>
          <a:stretch/>
        </p:blipFill>
        <p:spPr>
          <a:xfrm>
            <a:off x="0" y="0"/>
            <a:ext cx="4068000" cy="6858000"/>
          </a:xfr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64A97EA-2D1D-EDD9-4C1A-2D55A6D88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326475" y="2925526"/>
            <a:ext cx="227476" cy="20122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FBA8574-9045-2E3F-9685-960702D8B3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320641" y="3299008"/>
            <a:ext cx="221642" cy="20122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D38B87A-A0DF-2F9D-B782-94639988FC59}"/>
              </a:ext>
            </a:extLst>
          </p:cNvPr>
          <p:cNvSpPr txBox="1"/>
          <p:nvPr/>
        </p:nvSpPr>
        <p:spPr>
          <a:xfrm>
            <a:off x="-1976089" y="2868983"/>
            <a:ext cx="171989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9F4EF"/>
                </a:solidFill>
              </a:rPr>
              <a:t>input material(s)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093AD1B-6EE4-EE1F-AF19-F7B874EBC4FB}"/>
              </a:ext>
            </a:extLst>
          </p:cNvPr>
          <p:cNvSpPr txBox="1"/>
          <p:nvPr/>
        </p:nvSpPr>
        <p:spPr>
          <a:xfrm>
            <a:off x="-1976089" y="3233392"/>
            <a:ext cx="1886687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F9F4EF"/>
                </a:solidFill>
              </a:rPr>
              <a:t>output material(s)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1A579CC-347F-E21D-40FB-9F328A13BC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1080" y="2350695"/>
            <a:ext cx="227476" cy="20122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713A5F9-61C8-5F45-B005-15D28188C0CF}"/>
              </a:ext>
            </a:extLst>
          </p:cNvPr>
          <p:cNvSpPr txBox="1"/>
          <p:nvPr/>
        </p:nvSpPr>
        <p:spPr>
          <a:xfrm>
            <a:off x="4653835" y="1838804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4CC2F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SARVAL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A7EC8E9-AD0D-8186-B3E6-86CC90966A37}"/>
              </a:ext>
            </a:extLst>
          </p:cNvPr>
          <p:cNvSpPr txBox="1">
            <a:spLocks/>
          </p:cNvSpPr>
          <p:nvPr/>
        </p:nvSpPr>
        <p:spPr>
          <a:xfrm>
            <a:off x="5015880" y="5301208"/>
            <a:ext cx="2952328" cy="86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Products and species from the fish industry which are not used for human consumption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CDFDFFC9-5D85-A95E-960E-ACC8AD356B3F}"/>
              </a:ext>
            </a:extLst>
          </p:cNvPr>
          <p:cNvSpPr txBox="1">
            <a:spLocks/>
          </p:cNvSpPr>
          <p:nvPr/>
        </p:nvSpPr>
        <p:spPr>
          <a:xfrm>
            <a:off x="8582143" y="3709328"/>
            <a:ext cx="3389450" cy="1198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Proteins, fats and oils as nutrient-rich, sustainable ingredients for the pet food, feed, aqua feed, biofuel and oleochemical industries</a:t>
            </a:r>
          </a:p>
          <a:p>
            <a:pPr marL="0" lvl="2" indent="0">
              <a:buNone/>
            </a:pPr>
            <a:endParaRPr lang="en-US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90948705-F3B0-EA6E-D21E-23FA9D8E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1080" y="5341178"/>
            <a:ext cx="227476" cy="20122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D7BC44A7-1054-433F-A7C5-309CB2707F44}"/>
              </a:ext>
            </a:extLst>
          </p:cNvPr>
          <p:cNvSpPr txBox="1"/>
          <p:nvPr/>
        </p:nvSpPr>
        <p:spPr>
          <a:xfrm>
            <a:off x="4653835" y="4830491"/>
            <a:ext cx="2160880" cy="412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4CC2F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Bioceval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FFBB748-A588-D178-B8F0-8E482E64EF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79258" y="3748107"/>
            <a:ext cx="195816" cy="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93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HOW_CA" val="False"/>
  <p:tag name="THINKCELLUNDODONOTDELETE" val="0"/>
</p:tagLst>
</file>

<file path=ppt/theme/theme1.xml><?xml version="1.0" encoding="utf-8"?>
<a:theme xmlns:a="http://schemas.openxmlformats.org/drawingml/2006/main" name="SARIA">
  <a:themeElements>
    <a:clrScheme name="SARIA">
      <a:dk1>
        <a:srgbClr val="082434"/>
      </a:dk1>
      <a:lt1>
        <a:sysClr val="window" lastClr="FFFFFF"/>
      </a:lt1>
      <a:dk2>
        <a:srgbClr val="FF0000"/>
      </a:dk2>
      <a:lt2>
        <a:srgbClr val="DBD7C8"/>
      </a:lt2>
      <a:accent1>
        <a:srgbClr val="003E51"/>
      </a:accent1>
      <a:accent2>
        <a:srgbClr val="41748D"/>
      </a:accent2>
      <a:accent3>
        <a:srgbClr val="81828C"/>
      </a:accent3>
      <a:accent4>
        <a:srgbClr val="B3ACAA"/>
      </a:accent4>
      <a:accent5>
        <a:srgbClr val="76715C"/>
      </a:accent5>
      <a:accent6>
        <a:srgbClr val="B3AA8B"/>
      </a:accent6>
      <a:hlink>
        <a:srgbClr val="41748D"/>
      </a:hlink>
      <a:folHlink>
        <a:srgbClr val="082434"/>
      </a:folHlink>
    </a:clrScheme>
    <a:fontScheme name="SARI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6350">
          <a:solidFill>
            <a:schemeClr val="tx2"/>
          </a:solidFill>
        </a:ln>
      </a:spPr>
      <a:bodyPr lIns="180000" tIns="180000" rIns="180000" bIns="180000" rtlCol="0" anchor="t"/>
      <a:lstStyle>
        <a:defPPr algn="l">
          <a:lnSpc>
            <a:spcPct val="113000"/>
          </a:lnSpc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3000"/>
          </a:lnSpc>
          <a:spcBef>
            <a:spcPts val="300"/>
          </a:spcBef>
          <a:spcAft>
            <a:spcPts val="300"/>
          </a:spcAft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custClrLst>
    <a:custClr name="SARIA Red">
      <a:srgbClr val="FF0000"/>
    </a:custClr>
    <a:custClr name="SARIA Blue">
      <a:srgbClr val="082434"/>
    </a:custClr>
    <a:custClr name="SARIA Medium Blue">
      <a:srgbClr val="003E51"/>
    </a:custClr>
    <a:custClr name="SARIA Light Blue">
      <a:srgbClr val="41748D"/>
    </a:custClr>
    <a:custClr name="Stone">
      <a:srgbClr val="DBD7C8"/>
    </a:custClr>
    <a:custClr name="Off White">
      <a:srgbClr val="F9F4EF"/>
    </a:custClr>
    <a:custClr name="White">
      <a:srgbClr val="FFFFFF"/>
    </a:custClr>
    <a:custClr name="Food and Pharma Orange">
      <a:srgbClr val="FF8000"/>
    </a:custClr>
    <a:custClr name="Sinova Light Blue">
      <a:srgbClr val="4CC2F1"/>
    </a:custClr>
    <a:custClr name="Organics2Power Green">
      <a:srgbClr val="00D642"/>
    </a:custClr>
  </a:custClrLst>
  <a:extLst>
    <a:ext uri="{05A4C25C-085E-4340-85A3-A5531E510DB2}">
      <thm15:themeFamily xmlns:thm15="http://schemas.microsoft.com/office/thememl/2012/main" name="K16_Saria_Step_4_V02.potx" id="{8633BBBA-C398-4FF3-9A78-E478B21C85E3}" vid="{C92FD3D1-FC0C-460D-9B12-CF2ABE82BC43}"/>
    </a:ext>
  </a:extLst>
</a:theme>
</file>

<file path=ppt/theme/theme2.xml><?xml version="1.0" encoding="utf-8"?>
<a:theme xmlns:a="http://schemas.openxmlformats.org/drawingml/2006/main" name="Office Theme">
  <a:themeElements>
    <a:clrScheme name="SARIA">
      <a:dk1>
        <a:srgbClr val="082434"/>
      </a:dk1>
      <a:lt1>
        <a:sysClr val="window" lastClr="FFFFFF"/>
      </a:lt1>
      <a:dk2>
        <a:srgbClr val="FF0000"/>
      </a:dk2>
      <a:lt2>
        <a:srgbClr val="DBD7C8"/>
      </a:lt2>
      <a:accent1>
        <a:srgbClr val="003E51"/>
      </a:accent1>
      <a:accent2>
        <a:srgbClr val="41748D"/>
      </a:accent2>
      <a:accent3>
        <a:srgbClr val="81828C"/>
      </a:accent3>
      <a:accent4>
        <a:srgbClr val="B3ACAA"/>
      </a:accent4>
      <a:accent5>
        <a:srgbClr val="76715C"/>
      </a:accent5>
      <a:accent6>
        <a:srgbClr val="B3AA8B"/>
      </a:accent6>
      <a:hlink>
        <a:srgbClr val="41748D"/>
      </a:hlink>
      <a:folHlink>
        <a:srgbClr val="082434"/>
      </a:folHlink>
    </a:clrScheme>
    <a:fontScheme name="SARI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RIA">
      <a:dk1>
        <a:srgbClr val="082434"/>
      </a:dk1>
      <a:lt1>
        <a:sysClr val="window" lastClr="FFFFFF"/>
      </a:lt1>
      <a:dk2>
        <a:srgbClr val="FF0000"/>
      </a:dk2>
      <a:lt2>
        <a:srgbClr val="DBD7C8"/>
      </a:lt2>
      <a:accent1>
        <a:srgbClr val="003E51"/>
      </a:accent1>
      <a:accent2>
        <a:srgbClr val="41748D"/>
      </a:accent2>
      <a:accent3>
        <a:srgbClr val="81828C"/>
      </a:accent3>
      <a:accent4>
        <a:srgbClr val="B3ACAA"/>
      </a:accent4>
      <a:accent5>
        <a:srgbClr val="76715C"/>
      </a:accent5>
      <a:accent6>
        <a:srgbClr val="B3AA8B"/>
      </a:accent6>
      <a:hlink>
        <a:srgbClr val="41748D"/>
      </a:hlink>
      <a:folHlink>
        <a:srgbClr val="082434"/>
      </a:folHlink>
    </a:clrScheme>
    <a:fontScheme name="SARI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SARIA_PPT_Master_final_230914</Template>
  <TotalTime>0</TotalTime>
  <Words>820</Words>
  <Application>Microsoft Office PowerPoint</Application>
  <PresentationFormat>Breitbild</PresentationFormat>
  <Paragraphs>154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Segoe UI</vt:lpstr>
      <vt:lpstr>Segoe UI Black</vt:lpstr>
      <vt:lpstr>SARIA</vt:lpstr>
      <vt:lpstr>Together towards a sustainable world and healthier living</vt:lpstr>
      <vt:lpstr>Diversified and multinational: key facts about SARIA </vt:lpstr>
      <vt:lpstr>A family business: SARIA is part of the RETHMANN Group</vt:lpstr>
      <vt:lpstr>Our portfolio: reliable services and sustainable products</vt:lpstr>
      <vt:lpstr>PowerPoint-Präsentation</vt:lpstr>
      <vt:lpstr>The SARIA Framework: our purpose, vision and mission</vt:lpstr>
      <vt:lpstr>Three operational divisions: the organization at a glance </vt:lpstr>
      <vt:lpstr>Organics2Power: converting  organic materials into green energy </vt:lpstr>
      <vt:lpstr>Sinova: sustainable ingredients for healthy animals </vt:lpstr>
      <vt:lpstr>Food &amp; Pharma: nutrition and health for all living organisms </vt:lpstr>
      <vt:lpstr>Closing the loop: SARIA’s circular business model </vt:lpstr>
      <vt:lpstr>Living up to our purpose: our commitment to sustainability  </vt:lpstr>
      <vt:lpstr>PowerPoint-Präsentation</vt:lpstr>
    </vt:vector>
  </TitlesOfParts>
  <Company>REMONDIS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SARIA Group Corporate Presentation</dc:title>
  <dc:creator>Adrian Shabani</dc:creator>
  <dc:description>Optimized for MS Office 365</dc:description>
  <cp:lastModifiedBy>Isabel Jarosch</cp:lastModifiedBy>
  <cp:revision>35</cp:revision>
  <dcterms:created xsi:type="dcterms:W3CDTF">2023-10-09T11:05:42Z</dcterms:created>
  <dcterms:modified xsi:type="dcterms:W3CDTF">2023-11-22T10:49:15Z</dcterms:modified>
</cp:coreProperties>
</file>